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5" r:id="rId1"/>
  </p:sldMasterIdLst>
  <p:notesMasterIdLst>
    <p:notesMasterId r:id="rId96"/>
  </p:notesMasterIdLst>
  <p:handoutMasterIdLst>
    <p:handoutMasterId r:id="rId97"/>
  </p:handoutMasterIdLst>
  <p:sldIdLst>
    <p:sldId id="376" r:id="rId2"/>
    <p:sldId id="410" r:id="rId3"/>
    <p:sldId id="257" r:id="rId4"/>
    <p:sldId id="292" r:id="rId5"/>
    <p:sldId id="296" r:id="rId6"/>
    <p:sldId id="408" r:id="rId7"/>
    <p:sldId id="409" r:id="rId8"/>
    <p:sldId id="385" r:id="rId9"/>
    <p:sldId id="386" r:id="rId10"/>
    <p:sldId id="387" r:id="rId11"/>
    <p:sldId id="392" r:id="rId12"/>
    <p:sldId id="394" r:id="rId13"/>
    <p:sldId id="388" r:id="rId14"/>
    <p:sldId id="389" r:id="rId15"/>
    <p:sldId id="393" r:id="rId16"/>
    <p:sldId id="390" r:id="rId17"/>
    <p:sldId id="391" r:id="rId18"/>
    <p:sldId id="395" r:id="rId19"/>
    <p:sldId id="396" r:id="rId20"/>
    <p:sldId id="397" r:id="rId21"/>
    <p:sldId id="398" r:id="rId22"/>
    <p:sldId id="399" r:id="rId23"/>
    <p:sldId id="402" r:id="rId24"/>
    <p:sldId id="400" r:id="rId25"/>
    <p:sldId id="401" r:id="rId26"/>
    <p:sldId id="406" r:id="rId27"/>
    <p:sldId id="407" r:id="rId28"/>
    <p:sldId id="272" r:id="rId29"/>
    <p:sldId id="306" r:id="rId30"/>
    <p:sldId id="367" r:id="rId31"/>
    <p:sldId id="405" r:id="rId32"/>
    <p:sldId id="339" r:id="rId33"/>
    <p:sldId id="310" r:id="rId34"/>
    <p:sldId id="364" r:id="rId35"/>
    <p:sldId id="311" r:id="rId36"/>
    <p:sldId id="313" r:id="rId37"/>
    <p:sldId id="314" r:id="rId38"/>
    <p:sldId id="312" r:id="rId39"/>
    <p:sldId id="378" r:id="rId40"/>
    <p:sldId id="315" r:id="rId41"/>
    <p:sldId id="316" r:id="rId42"/>
    <p:sldId id="319" r:id="rId43"/>
    <p:sldId id="320" r:id="rId44"/>
    <p:sldId id="322" r:id="rId45"/>
    <p:sldId id="323" r:id="rId46"/>
    <p:sldId id="404" r:id="rId47"/>
    <p:sldId id="324" r:id="rId48"/>
    <p:sldId id="325" r:id="rId49"/>
    <p:sldId id="338" r:id="rId50"/>
    <p:sldId id="379" r:id="rId51"/>
    <p:sldId id="341" r:id="rId52"/>
    <p:sldId id="342" r:id="rId53"/>
    <p:sldId id="326" r:id="rId54"/>
    <p:sldId id="327" r:id="rId55"/>
    <p:sldId id="380" r:id="rId56"/>
    <p:sldId id="328" r:id="rId57"/>
    <p:sldId id="329" r:id="rId58"/>
    <p:sldId id="330" r:id="rId59"/>
    <p:sldId id="343" r:id="rId60"/>
    <p:sldId id="331" r:id="rId61"/>
    <p:sldId id="344" r:id="rId62"/>
    <p:sldId id="345" r:id="rId63"/>
    <p:sldId id="332" r:id="rId64"/>
    <p:sldId id="333" r:id="rId65"/>
    <p:sldId id="346" r:id="rId66"/>
    <p:sldId id="347" r:id="rId67"/>
    <p:sldId id="348" r:id="rId68"/>
    <p:sldId id="334" r:id="rId69"/>
    <p:sldId id="368" r:id="rId70"/>
    <p:sldId id="335" r:id="rId71"/>
    <p:sldId id="369" r:id="rId72"/>
    <p:sldId id="384" r:id="rId73"/>
    <p:sldId id="336" r:id="rId74"/>
    <p:sldId id="349" r:id="rId75"/>
    <p:sldId id="350" r:id="rId76"/>
    <p:sldId id="301" r:id="rId77"/>
    <p:sldId id="300" r:id="rId78"/>
    <p:sldId id="318" r:id="rId79"/>
    <p:sldId id="355" r:id="rId80"/>
    <p:sldId id="356" r:id="rId81"/>
    <p:sldId id="370" r:id="rId82"/>
    <p:sldId id="357" r:id="rId83"/>
    <p:sldId id="337" r:id="rId84"/>
    <p:sldId id="358" r:id="rId85"/>
    <p:sldId id="359" r:id="rId86"/>
    <p:sldId id="373" r:id="rId87"/>
    <p:sldId id="374" r:id="rId88"/>
    <p:sldId id="371" r:id="rId89"/>
    <p:sldId id="381" r:id="rId90"/>
    <p:sldId id="375" r:id="rId91"/>
    <p:sldId id="372" r:id="rId92"/>
    <p:sldId id="382" r:id="rId93"/>
    <p:sldId id="360" r:id="rId94"/>
    <p:sldId id="377"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D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04" autoAdjust="0"/>
  </p:normalViewPr>
  <p:slideViewPr>
    <p:cSldViewPr>
      <p:cViewPr>
        <p:scale>
          <a:sx n="60" d="100"/>
          <a:sy n="60" d="100"/>
        </p:scale>
        <p:origin x="-780"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C471A3-6DE3-483B-BD23-7499CC7F68BE}" type="datetimeFigureOut">
              <a:rPr lang="en-US" smtClean="0"/>
              <a:pPr/>
              <a:t>8/30/2016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3A817C-FAF2-4284-A37C-900E56B4DB65}" type="slidenum">
              <a:rPr lang="en-US" smtClean="0"/>
              <a:pPr/>
              <a:t>‹#›</a:t>
            </a:fld>
            <a:endParaRPr lang="en-US" dirty="0"/>
          </a:p>
        </p:txBody>
      </p:sp>
    </p:spTree>
    <p:extLst>
      <p:ext uri="{BB962C8B-B14F-4D97-AF65-F5344CB8AC3E}">
        <p14:creationId xmlns:p14="http://schemas.microsoft.com/office/powerpoint/2010/main" val="12954089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5E04DFE-AAF1-4438-A27A-23F2D23AC67E}" type="datetimeFigureOut">
              <a:rPr lang="en-US"/>
              <a:pPr>
                <a:defRPr/>
              </a:pPr>
              <a:t>8/30/2016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C1A020-8B1D-48CB-8CF2-2A1E75DF4E79}" type="slidenum">
              <a:rPr lang="en-US"/>
              <a:pPr>
                <a:defRPr/>
              </a:pPr>
              <a:t>‹#›</a:t>
            </a:fld>
            <a:endParaRPr lang="en-US" dirty="0"/>
          </a:p>
        </p:txBody>
      </p:sp>
    </p:spTree>
    <p:extLst>
      <p:ext uri="{BB962C8B-B14F-4D97-AF65-F5344CB8AC3E}">
        <p14:creationId xmlns:p14="http://schemas.microsoft.com/office/powerpoint/2010/main" val="409445254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C1A020-8B1D-48CB-8CF2-2A1E75DF4E79}"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BY</a:t>
            </a:r>
            <a:r>
              <a:rPr lang="en-US" baseline="0" dirty="0" smtClean="0"/>
              <a:t> ABDUL-RAHAMAN</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FC1A020-8B1D-48CB-8CF2-2A1E75DF4E79}" type="slidenum">
              <a:rPr lang="en-US" smtClean="0"/>
              <a:pPr>
                <a:defRPr/>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FC1A020-8B1D-48CB-8CF2-2A1E75DF4E79}"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C1A020-8B1D-48CB-8CF2-2A1E75DF4E79}"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32EB5EDF-87E9-44DD-BD7D-9838D5492604}" type="datetime1">
              <a:rPr lang="en-US" smtClean="0"/>
              <a:pPr>
                <a:defRPr/>
              </a:pPr>
              <a:t>8/30/2016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D2E7210-EA01-4FB8-BF62-7F2738CE3133}"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F94A0A0-B908-420E-B751-F00E6803705A}" type="datetime1">
              <a:rPr lang="en-US" smtClean="0"/>
              <a:pPr>
                <a:defRPr/>
              </a:pPr>
              <a:t>8/30/2016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AB4269B-0958-4B6F-BE82-1376F4436585}"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CE8FD11-0129-470C-A802-C2553EBEA3E2}" type="datetime1">
              <a:rPr lang="en-US" smtClean="0"/>
              <a:pPr>
                <a:defRPr/>
              </a:pPr>
              <a:t>8/30/2016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ED3C84-AE36-4035-8C17-87D2A0E3B874}"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5723400-F349-4078-A9A6-BC727BDA218B}" type="datetime1">
              <a:rPr lang="en-US" smtClean="0"/>
              <a:pPr>
                <a:defRPr/>
              </a:pPr>
              <a:t>8/30/2016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979E4C-3B7B-46D4-A460-3D9295E8181F}"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B491496-C6FA-4E51-A090-ADFE496A9D1C}" type="datetime1">
              <a:rPr lang="en-US" smtClean="0"/>
              <a:pPr>
                <a:defRPr/>
              </a:pPr>
              <a:t>8/30/2016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B62BEC-1F53-4DDD-A630-080A2E6A4E4D}"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3EC2592-FAD3-4172-9AED-DF9A8D9A2DE6}" type="datetime1">
              <a:rPr lang="en-US" smtClean="0"/>
              <a:pPr>
                <a:defRPr/>
              </a:pPr>
              <a:t>8/30/2016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A484AA-1DD9-4338-ACD2-AFD3736C0D12}"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129E988-F419-4BDA-9F0C-8E91BEA9654D}" type="datetime1">
              <a:rPr lang="en-US" smtClean="0"/>
              <a:pPr>
                <a:defRPr/>
              </a:pPr>
              <a:t>8/30/2016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0C4BA91-BF4B-4450-9309-403C5F26A63F}"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A58B173-44BB-4EAD-AE37-C7D3E50EFBA8}" type="datetime1">
              <a:rPr lang="en-US" smtClean="0"/>
              <a:pPr>
                <a:defRPr/>
              </a:pPr>
              <a:t>8/30/2016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178D3F7-2EE8-42A2-A5B7-2416405D866B}"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1B0DD8B-ED05-4FF5-9E62-4803949DFEDD}" type="datetime1">
              <a:rPr lang="en-US" smtClean="0"/>
              <a:pPr>
                <a:defRPr/>
              </a:pPr>
              <a:t>8/30/2016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4BD0764-4ABD-4C68-A83F-708A48CE187E}"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38375FD-F004-46B9-9D24-B9E7C3A95EB8}" type="datetime1">
              <a:rPr lang="en-US" smtClean="0"/>
              <a:pPr>
                <a:defRPr/>
              </a:pPr>
              <a:t>8/30/2016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BF53518-EDEA-42CD-A09B-3D5AF835EEA6}"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89770BD-4CB1-4F23-8DA2-3F872AFCEE16}" type="datetime1">
              <a:rPr lang="en-US" smtClean="0"/>
              <a:pPr>
                <a:defRPr/>
              </a:pPr>
              <a:t>8/30/2016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4E34418-05E3-4E9C-A25D-4680A0A80B87}" type="slidenum">
              <a:rPr lang="en-US" smtClean="0"/>
              <a:pPr>
                <a:defRPr/>
              </a:pPr>
              <a:t>‹#›</a:t>
            </a:fld>
            <a:endParaRPr lang="en-US" dirty="0"/>
          </a:p>
        </p:txBody>
      </p:sp>
    </p:spTree>
  </p:cSld>
  <p:clrMapOvr>
    <a:masterClrMapping/>
  </p:clrMapOvr>
  <p:transition>
    <p:whee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5DCED2F-5E9F-4679-A4D3-675B7F1A63C6}" type="datetime1">
              <a:rPr lang="en-US" smtClean="0"/>
              <a:pPr>
                <a:defRPr/>
              </a:pPr>
              <a:t>8/30/2016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B8A8367-C9E1-446A-96DB-52B7C1FD1787}" type="slidenum">
              <a:rPr lang="en-US" smtClean="0"/>
              <a:pPr>
                <a:defRPr/>
              </a:pPr>
              <a:t>‹#›</a:t>
            </a:fld>
            <a:endParaRPr lang="en-US" dirty="0"/>
          </a:p>
        </p:txBody>
      </p:sp>
      <p:sp>
        <p:nvSpPr>
          <p:cNvPr id="7" name="Footer Placeholder 4"/>
          <p:cNvSpPr txBox="1">
            <a:spLocks/>
          </p:cNvSpPr>
          <p:nvPr userDrawn="1"/>
        </p:nvSpPr>
        <p:spPr>
          <a:xfrm>
            <a:off x="3657600" y="6356351"/>
            <a:ext cx="2895600" cy="365125"/>
          </a:xfrm>
          <a:prstGeom prst="rect">
            <a:avLst/>
          </a:prstGeom>
        </p:spPr>
        <p:txBody>
          <a:bodyPr/>
          <a:lstStyle/>
          <a:p>
            <a:pPr fontAlgn="auto">
              <a:spcBef>
                <a:spcPts val="0"/>
              </a:spcBef>
              <a:spcAft>
                <a:spcPts val="0"/>
              </a:spcAft>
              <a:defRPr/>
            </a:pPr>
            <a:r>
              <a:rPr lang="en-US" dirty="0">
                <a:latin typeface="+mn-lt"/>
                <a:cs typeface="+mn-cs"/>
              </a:rPr>
              <a:t>Institute of Technology </a:t>
            </a:r>
          </a:p>
        </p:txBody>
      </p:sp>
      <p:pic>
        <p:nvPicPr>
          <p:cNvPr id="8" name="Picture 2" descr="new rlg logo"/>
          <p:cNvPicPr>
            <a:picLocks noChangeAspect="1" noChangeArrowheads="1"/>
          </p:cNvPicPr>
          <p:nvPr userDrawn="1"/>
        </p:nvPicPr>
        <p:blipFill>
          <a:blip r:embed="rId13" cstate="print"/>
          <a:srcRect l="9447" t="18817" r="9451" b="17105"/>
          <a:stretch>
            <a:fillRect/>
          </a:stretch>
        </p:blipFill>
        <p:spPr bwMode="auto">
          <a:xfrm>
            <a:off x="3124201" y="6400801"/>
            <a:ext cx="574675"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ransition>
    <p:wheel/>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com.gh/search?client=firefox-a&amp;rls=org.mozilla:en-US:official&amp;channel=np&amp;biw=1280&amp;bih=697&amp;tbm=isch&amp;q=mini+computer&amp;revid=641660729"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hyperlink" Target="http://www.google.com.gh/imgres?q=type+of+computers&amp;client=firefox-a&amp;sa=X&amp;rls=org.mozilla:en-US:official&amp;channel=np&amp;biw=1280&amp;bih=697&amp;tbm=isch&amp;tbnid=sNCZ-mA08Dy4IM:&amp;imgrefurl=http://www.igcseict.info/theory/1/types/&amp;docid=Qk0U7D2Eq4HBpM&amp;imgurl=http://www.igcseict.info/theory/1/types/files/stacks_image_6094_1.png&amp;w=480&amp;h=258&amp;ei=0WrgUeXXGeaN0AXvjYGoAw&amp;zoom=1&amp;ved=1t:3588,r:21,s:0,i:156" TargetMode="Externa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gh/imgres?q=type+of+computers&amp;client=firefox-a&amp;sa=X&amp;rls=org.mozilla:en-US:official&amp;channel=np&amp;biw=1280&amp;bih=697&amp;tbm=isch&amp;tbnid=pspRBmKsndQJtM:&amp;imgrefurl=http://hmofidili.com/?p=4835&amp;docid=slVeemZmsiA5aM&amp;imgurl=http://hmofidili.com/wp-content/uploads/2013/01/TYPES-OF-COMPUTERS-11-FILEminimizer.jpg&amp;w=917&amp;h=600&amp;ei=0WrgUeXXGeaN0AXvjYGoAw&amp;zoom=1&amp;ved=1t:3588,r:19,s:0,i:142" TargetMode="Externa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www.google.com.gh/imgres?q=type+of+computers&amp;client=firefox-a&amp;sa=X&amp;rls=org.mozilla:en-US:official&amp;channel=np&amp;biw=1280&amp;bih=697&amp;tbm=isch&amp;tbnid=Q6z3T-fEmnnIXM:&amp;imgrefurl=http://omgtoptens.com/history/top-10-discoveries-that-changed-human-life-for-ever/&amp;docid=_wHMyqdOpwEyhM&amp;imgurl=http://omgtoptens.com/wp-content/uploads/2012/10/pc-computer.jpg&amp;w=600&amp;h=379&amp;ei=0WrgUeXXGeaN0AXvjYGoAw&amp;zoom=1&amp;ved=1t:3588,r:15,s:0,i:1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gh/search?client=firefox-a&amp;rls=org.mozilla:en-US:official&amp;channel=np&amp;biw=1280&amp;bih=697&amp;tbm=isch&amp;q=mainframe+computers&amp;revid=641660729"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gh/search?client=firefox-a&amp;rls=org.mozilla:en-US:official&amp;channel=np&amp;biw=1280&amp;bih=697&amp;tbm=isch&amp;q=mini+computer&amp;revid=641660729"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hyperlink" Target="http://www.google.com.gh/imgres?q=type+of+computers&amp;client=firefox-a&amp;sa=X&amp;rls=org.mozilla:en-US:official&amp;channel=np&amp;biw=1280&amp;bih=697&amp;tbm=isch&amp;tbnid=sNCZ-mA08Dy4IM:&amp;imgrefurl=http://www.igcseict.info/theory/1/types/&amp;docid=Qk0U7D2Eq4HBpM&amp;imgurl=http://www.igcseict.info/theory/1/types/files/stacks_image_6094_1.png&amp;w=480&amp;h=258&amp;ei=0WrgUeXXGeaN0AXvjYGoAw&amp;zoom=1&amp;ved=1t:3588,r:21,s:0,i:156"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gh/imgres?q=types+of+computer+mouse+pictures&amp;client=firefox-a&amp;hs=UGI&amp;sa=X&amp;rls=org.mozilla:en-US:official&amp;biw=1280&amp;bih=697&amp;tbm=isch&amp;tbnid=9HhMAcJ12j6hMM:&amp;imgrefurl=http://www.ehow.com/facts_5407454_types-computer-mice.html&amp;docid=uUvkI0ZA3GzGRM&amp;imgurl=http://img.ehowcdn.com/article-new/ehow/images/a05/50/mu/types-computer-mice-800x800.jpg&amp;w=300&amp;h=205&amp;ei=Zx3hUajYKJCLhQeTxYDACQ&amp;zoom=1&amp;ved=1t:3588,r:32,s:0,i:18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gh/imgres?q=types+of+computer+mouse+pictures&amp;client=firefox-a&amp;hs=UGI&amp;sa=X&amp;rls=org.mozilla:en-US:official&amp;biw=1280&amp;bih=697&amp;tbm=isch&amp;tbnid=vVQCs9xMEHBy2M:&amp;imgrefurl=http://hexus.net/tech/tech-explained/peripherals/19231-the-different-types-computer-mice/&amp;docid=eRK7VdOQayl7_M&amp;imgurl=http://img.hexus.net/v2/HEXUS.help/net/mouse-1.jpg&amp;w=166&amp;h=213&amp;ei=Zx3hUajYKJCLhQeTxYDACQ&amp;zoom=1&amp;ved=1t:3588,r:17,s:0,i:129" TargetMode="Externa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6.jpeg"/><Relationship Id="rId4" Type="http://schemas.openxmlformats.org/officeDocument/2006/relationships/hyperlink" Target="http://www.google.com.gh/imgres?q=types+of+computer+mouse+pictures&amp;client=firefox-a&amp;hs=UGI&amp;sa=X&amp;rls=org.mozilla:en-US:official&amp;biw=1280&amp;bih=697&amp;tbm=isch&amp;tbnid=9HhMAcJ12j6hMM:&amp;imgrefurl=http://www.ehow.com/facts_5407454_types-computer-mice.html&amp;docid=uUvkI0ZA3GzGRM&amp;imgurl=http://img.ehowcdn.com/article-new/ehow/images/a05/50/mu/types-computer-mice-800x800.jpg&amp;w=300&amp;h=205&amp;ei=Zx3hUajYKJCLhQeTxYDACQ&amp;zoom=1&amp;ved=1t:3588,r:32,s:0,i:182"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gh/imgres?q=computer+hardware&amp;start=82&amp;hl=en&amp;client=firefox-a&amp;sa=X&amp;rls=org.mozilla:en-US:official&amp;channel=np&amp;biw=1280&amp;bih=697&amp;addh=36&amp;tbm=isch&amp;prmd=imvnsrbl&amp;tbnid=hxNzBYwQwWe4YM:&amp;imgrefurl=http://www.custom-build-computers.com/Latest-Computer-Hardware.html&amp;docid=1CkbtqMfiQvkiM&amp;imgurl=http://www.custom-build-computers.com/image-files/latest-computer-hardware.jpg&amp;w=426&amp;h=440&amp;ei=vN1IT43PN8ek0QXfzsmbDg&amp;zoom=1"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gh/imgres?q=type+of+computers&amp;client=firefox-a&amp;sa=X&amp;rls=org.mozilla:en-US:official&amp;channel=np&amp;biw=1280&amp;bih=697&amp;tbm=isch&amp;tbnid=1CHD4xWXmBibTM:&amp;imgrefurl=http://www.warepin.com/what-common-types-of-computer-hardware-are/&amp;docid=oDAT-JKQGYs50M&amp;imgurl=http://www.warepin.com/wp-content/uploads/2010/01/what-common-types-of-computer-hardware-are.jpg&amp;w=600&amp;h=387&amp;ei=0WrgUeXXGeaN0AXvjYGoAw&amp;zoom=1&amp;ved=1t:3588,r:16,s:0,i:133"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6.jpe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81.jpeg"/><Relationship Id="rId4" Type="http://schemas.openxmlformats.org/officeDocument/2006/relationships/image" Target="../media/image72.jpeg"/></Relationships>
</file>

<file path=ppt/slides/_rels/slide6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85.jpeg"/><Relationship Id="rId4" Type="http://schemas.openxmlformats.org/officeDocument/2006/relationships/image" Target="../media/image84.jpeg"/></Relationships>
</file>

<file path=ppt/slides/_rels/slide6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gif"/><Relationship Id="rId7" Type="http://schemas.openxmlformats.org/officeDocument/2006/relationships/image" Target="../media/image92.jpe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6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jpeg"/><Relationship Id="rId7" Type="http://schemas.openxmlformats.org/officeDocument/2006/relationships/image" Target="../media/image100.png"/><Relationship Id="rId2"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99.jpeg"/><Relationship Id="rId11" Type="http://schemas.openxmlformats.org/officeDocument/2006/relationships/image" Target="../media/image104.jpeg"/><Relationship Id="rId5" Type="http://schemas.openxmlformats.org/officeDocument/2006/relationships/image" Target="../media/image98.jpeg"/><Relationship Id="rId10" Type="http://schemas.openxmlformats.org/officeDocument/2006/relationships/image" Target="../media/image103.jpeg"/><Relationship Id="rId4" Type="http://schemas.openxmlformats.org/officeDocument/2006/relationships/image" Target="../media/image97.jpeg"/><Relationship Id="rId9" Type="http://schemas.openxmlformats.org/officeDocument/2006/relationships/image" Target="../media/image102.jpeg"/></Relationships>
</file>

<file path=ppt/slides/_rels/slide7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1.gif"/><Relationship Id="rId2" Type="http://schemas.openxmlformats.org/officeDocument/2006/relationships/image" Target="../media/image110.jpeg"/><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13.gif"/><Relationship Id="rId4" Type="http://schemas.openxmlformats.org/officeDocument/2006/relationships/image" Target="../media/image112.jpeg"/></Relationships>
</file>

<file path=ppt/slides/_rels/slide7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D:\my office\generic\rlg-cubes1-800x600.jpg"/>
          <p:cNvPicPr>
            <a:picLocks noChangeAspect="1" noChangeArrowheads="1"/>
          </p:cNvPicPr>
          <p:nvPr/>
        </p:nvPicPr>
        <p:blipFill>
          <a:blip r:embed="rId2" cstate="print"/>
          <a:srcRect/>
          <a:stretch>
            <a:fillRect/>
          </a:stretch>
        </p:blipFill>
        <p:spPr bwMode="auto">
          <a:xfrm>
            <a:off x="-508000" y="-381000"/>
            <a:ext cx="10161588" cy="7620000"/>
          </a:xfrm>
          <a:prstGeom prst="rect">
            <a:avLst/>
          </a:prstGeom>
          <a:noFill/>
        </p:spPr>
      </p:pic>
      <p:sp>
        <p:nvSpPr>
          <p:cNvPr id="5" name="Title 1"/>
          <p:cNvSpPr txBox="1">
            <a:spLocks/>
          </p:cNvSpPr>
          <p:nvPr/>
        </p:nvSpPr>
        <p:spPr>
          <a:xfrm>
            <a:off x="1524000" y="5105400"/>
            <a:ext cx="6324600" cy="762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Bauhaus 93" pitchFamily="82" charset="0"/>
                <a:ea typeface="+mj-ea"/>
                <a:cs typeface="+mj-cs"/>
              </a:rPr>
              <a:t>INTRODUCTION TO COMPUTERS</a:t>
            </a:r>
            <a:endParaRPr kumimoji="0" lang="en-US" sz="2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Bauhaus 93" pitchFamily="82" charset="0"/>
              <a:ea typeface="+mj-ea"/>
              <a:cs typeface="+mj-cs"/>
            </a:endParaRPr>
          </a:p>
        </p:txBody>
      </p:sp>
      <p:pic>
        <p:nvPicPr>
          <p:cNvPr id="10" name="Picture 9"/>
          <p:cNvPicPr/>
          <p:nvPr/>
        </p:nvPicPr>
        <p:blipFill>
          <a:blip r:embed="rId3" cstate="print"/>
          <a:srcRect/>
          <a:stretch>
            <a:fillRect/>
          </a:stretch>
        </p:blipFill>
        <p:spPr bwMode="auto">
          <a:xfrm>
            <a:off x="2514600" y="0"/>
            <a:ext cx="3962400" cy="2057400"/>
          </a:xfrm>
          <a:prstGeom prst="rect">
            <a:avLst/>
          </a:prstGeom>
          <a:noFill/>
          <a:ln w="9525">
            <a:noFill/>
            <a:miter lim="800000"/>
            <a:headEnd/>
            <a:tailEnd/>
          </a:ln>
        </p:spPr>
      </p:pic>
      <p:pic>
        <p:nvPicPr>
          <p:cNvPr id="11" name="Picture 10" descr="http://t1.gstatic.com/images?q=tbn:ANd9GcS1eqYfHBSwESOgktL45ZPukE4aJol1fIDkrAtBLa_644lKJtxeGA">
            <a:hlinkClick r:id="rId4"/>
          </p:cNvPr>
          <p:cNvPicPr/>
          <p:nvPr/>
        </p:nvPicPr>
        <p:blipFill>
          <a:blip r:embed="rId5" cstate="print"/>
          <a:srcRect/>
          <a:stretch>
            <a:fillRect/>
          </a:stretch>
        </p:blipFill>
        <p:spPr bwMode="auto">
          <a:xfrm>
            <a:off x="-228600" y="1981200"/>
            <a:ext cx="2514600" cy="1562735"/>
          </a:xfrm>
          <a:prstGeom prst="rect">
            <a:avLst/>
          </a:prstGeom>
          <a:noFill/>
          <a:ln w="9525">
            <a:noFill/>
            <a:miter lim="800000"/>
            <a:headEnd/>
            <a:tailEnd/>
          </a:ln>
        </p:spPr>
      </p:pic>
      <p:pic>
        <p:nvPicPr>
          <p:cNvPr id="12" name="Picture 11"/>
          <p:cNvPicPr/>
          <p:nvPr/>
        </p:nvPicPr>
        <p:blipFill>
          <a:blip r:embed="rId6" cstate="print"/>
          <a:srcRect/>
          <a:stretch>
            <a:fillRect/>
          </a:stretch>
        </p:blipFill>
        <p:spPr bwMode="auto">
          <a:xfrm>
            <a:off x="7162800" y="3352800"/>
            <a:ext cx="2381885" cy="2653030"/>
          </a:xfrm>
          <a:prstGeom prst="rect">
            <a:avLst/>
          </a:prstGeom>
          <a:noFill/>
          <a:ln w="9525">
            <a:noFill/>
            <a:miter lim="800000"/>
            <a:headEnd/>
            <a:tailEnd/>
          </a:ln>
        </p:spPr>
      </p:pic>
      <p:pic>
        <p:nvPicPr>
          <p:cNvPr id="13" name="Picture 12"/>
          <p:cNvPicPr/>
          <p:nvPr/>
        </p:nvPicPr>
        <p:blipFill>
          <a:blip r:embed="rId7" cstate="print"/>
          <a:srcRect/>
          <a:stretch>
            <a:fillRect/>
          </a:stretch>
        </p:blipFill>
        <p:spPr bwMode="auto">
          <a:xfrm>
            <a:off x="3124200" y="4114800"/>
            <a:ext cx="1905000" cy="1371600"/>
          </a:xfrm>
          <a:prstGeom prst="rect">
            <a:avLst/>
          </a:prstGeom>
          <a:noFill/>
          <a:ln w="9525">
            <a:noFill/>
            <a:miter lim="800000"/>
            <a:headEnd/>
            <a:tailEnd/>
          </a:ln>
        </p:spPr>
      </p:pic>
      <p:pic>
        <p:nvPicPr>
          <p:cNvPr id="14" name="Picture 13" descr="http://t3.gstatic.com/images?q=tbn:ANd9GcSFHmrcnOFADyUpT07QXkJ-PCu2j6vbxCfueWb0RQNEALi-Ki_nBAKQnWL7">
            <a:hlinkClick r:id="rId8"/>
          </p:cNvPr>
          <p:cNvPicPr/>
          <p:nvPr/>
        </p:nvPicPr>
        <p:blipFill>
          <a:blip r:embed="rId9" cstate="print"/>
          <a:srcRect/>
          <a:stretch>
            <a:fillRect/>
          </a:stretch>
        </p:blipFill>
        <p:spPr bwMode="auto">
          <a:xfrm>
            <a:off x="-228600" y="4114800"/>
            <a:ext cx="1373505" cy="2232660"/>
          </a:xfrm>
          <a:prstGeom prst="rect">
            <a:avLst/>
          </a:prstGeom>
          <a:noFill/>
          <a:ln w="9525">
            <a:noFill/>
            <a:miter lim="800000"/>
            <a:headEnd/>
            <a:tailEnd/>
          </a:ln>
        </p:spPr>
      </p:pic>
      <p:pic>
        <p:nvPicPr>
          <p:cNvPr id="15" name="Picture 14"/>
          <p:cNvPicPr/>
          <p:nvPr/>
        </p:nvPicPr>
        <p:blipFill>
          <a:blip r:embed="rId10" cstate="print"/>
          <a:srcRect/>
          <a:stretch>
            <a:fillRect/>
          </a:stretch>
        </p:blipFill>
        <p:spPr bwMode="auto">
          <a:xfrm>
            <a:off x="7790180" y="1600200"/>
            <a:ext cx="1353820" cy="1674495"/>
          </a:xfrm>
          <a:prstGeom prst="rect">
            <a:avLst/>
          </a:prstGeom>
          <a:noFill/>
          <a:ln w="9525">
            <a:noFill/>
            <a:miter lim="800000"/>
            <a:headEnd/>
            <a:tailEnd/>
          </a:ln>
        </p:spPr>
      </p:pic>
      <p:pic>
        <p:nvPicPr>
          <p:cNvPr id="16" name="Picture 15"/>
          <p:cNvPicPr/>
          <p:nvPr/>
        </p:nvPicPr>
        <p:blipFill>
          <a:blip r:embed="rId11" cstate="print"/>
          <a:srcRect/>
          <a:stretch>
            <a:fillRect/>
          </a:stretch>
        </p:blipFill>
        <p:spPr bwMode="auto">
          <a:xfrm>
            <a:off x="7512567" y="0"/>
            <a:ext cx="1631433" cy="1600643"/>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1"/>
            <a:ext cx="7772400" cy="838199"/>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Image of analogue computers</a:t>
            </a:r>
            <a:endParaRPr lang="en-US" dirty="0"/>
          </a:p>
        </p:txBody>
      </p:sp>
      <p:pic>
        <p:nvPicPr>
          <p:cNvPr id="4" name="Picture 3"/>
          <p:cNvPicPr/>
          <p:nvPr/>
        </p:nvPicPr>
        <p:blipFill>
          <a:blip r:embed="rId2" cstate="print"/>
          <a:srcRect/>
          <a:stretch>
            <a:fillRect/>
          </a:stretch>
        </p:blipFill>
        <p:spPr bwMode="auto">
          <a:xfrm>
            <a:off x="1600200" y="1676400"/>
            <a:ext cx="5943600" cy="4460488"/>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838200" y="1752600"/>
            <a:ext cx="7086600" cy="3962400"/>
          </a:xfrm>
          <a:prstGeom prst="rect">
            <a:avLst/>
          </a:prstGeom>
          <a:noFill/>
          <a:ln w="9525">
            <a:noFill/>
            <a:miter lim="800000"/>
            <a:headEnd/>
            <a:tailEnd/>
          </a:ln>
        </p:spPr>
      </p:pic>
      <p:sp>
        <p:nvSpPr>
          <p:cNvPr id="5" name="Title 1"/>
          <p:cNvSpPr txBox="1">
            <a:spLocks/>
          </p:cNvSpPr>
          <p:nvPr/>
        </p:nvSpPr>
        <p:spPr>
          <a:xfrm>
            <a:off x="609600" y="457201"/>
            <a:ext cx="7772400" cy="8381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lt1"/>
                </a:solidFill>
                <a:effectLst/>
                <a:uLnTx/>
                <a:uFillTx/>
                <a:latin typeface="+mn-lt"/>
                <a:ea typeface="+mn-ea"/>
                <a:cs typeface="+mn-cs"/>
              </a:rPr>
              <a:t>Image of analogue computers</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447800" y="1676400"/>
            <a:ext cx="6248400" cy="4267200"/>
          </a:xfrm>
          <a:prstGeom prst="rect">
            <a:avLst/>
          </a:prstGeom>
          <a:noFill/>
          <a:ln w="9525">
            <a:noFill/>
            <a:miter lim="800000"/>
            <a:headEnd/>
            <a:tailEnd/>
          </a:ln>
        </p:spPr>
      </p:pic>
      <p:sp>
        <p:nvSpPr>
          <p:cNvPr id="5" name="Title 1"/>
          <p:cNvSpPr txBox="1">
            <a:spLocks/>
          </p:cNvSpPr>
          <p:nvPr/>
        </p:nvSpPr>
        <p:spPr>
          <a:xfrm>
            <a:off x="609600" y="457201"/>
            <a:ext cx="7772400" cy="8381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lt1"/>
                </a:solidFill>
                <a:effectLst/>
                <a:uLnTx/>
                <a:uFillTx/>
                <a:latin typeface="+mn-lt"/>
                <a:ea typeface="+mn-ea"/>
                <a:cs typeface="+mn-cs"/>
              </a:rPr>
              <a:t>Image of analogue computers</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069975"/>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b="1" dirty="0" smtClean="0">
                <a:solidFill>
                  <a:schemeClr val="bg1"/>
                </a:solidFill>
              </a:rPr>
              <a:t>Digital computer</a:t>
            </a:r>
            <a:endParaRPr lang="en-US" dirty="0">
              <a:solidFill>
                <a:schemeClr val="bg1"/>
              </a:solidFill>
            </a:endParaRPr>
          </a:p>
        </p:txBody>
      </p:sp>
      <p:sp>
        <p:nvSpPr>
          <p:cNvPr id="3" name="Subtitle 2"/>
          <p:cNvSpPr>
            <a:spLocks noGrp="1"/>
          </p:cNvSpPr>
          <p:nvPr>
            <p:ph type="subTitle" idx="1"/>
          </p:nvPr>
        </p:nvSpPr>
        <p:spPr>
          <a:xfrm>
            <a:off x="609600" y="1828800"/>
            <a:ext cx="8001000" cy="3810000"/>
          </a:xfrm>
        </p:spPr>
        <p:txBody>
          <a:bodyPr>
            <a:normAutofit fontScale="85000" lnSpcReduction="20000"/>
          </a:bodyPr>
          <a:lstStyle/>
          <a:p>
            <a:pPr algn="l"/>
            <a:r>
              <a:rPr lang="en-US" dirty="0" smtClean="0"/>
              <a:t>With these types of computers operation are on electrical input that can attain two inputs, states of ON=1 and state of OFF = 0. </a:t>
            </a:r>
          </a:p>
          <a:p>
            <a:pPr algn="l"/>
            <a:endParaRPr lang="en-US" dirty="0" smtClean="0"/>
          </a:p>
          <a:p>
            <a:pPr algn="l"/>
            <a:r>
              <a:rPr lang="en-US" dirty="0" smtClean="0"/>
              <a:t>With digital type of computers data is represented by digital of 0 and 1 or off state and on state.</a:t>
            </a:r>
          </a:p>
          <a:p>
            <a:pPr algn="l"/>
            <a:endParaRPr lang="en-US" dirty="0" smtClean="0"/>
          </a:p>
          <a:p>
            <a:pPr algn="l"/>
            <a:r>
              <a:rPr lang="en-US" dirty="0" smtClean="0"/>
              <a:t>Digital computer type recognizes data by counting discrete signal of (0 0r 1), they are high speed programmable; they compute values and stores results.</a:t>
            </a:r>
            <a:endParaRPr lang="en-US" dirty="0"/>
          </a:p>
        </p:txBody>
      </p:sp>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12192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Image of a digital computer</a:t>
            </a:r>
            <a:endParaRPr lang="en-US" dirty="0"/>
          </a:p>
        </p:txBody>
      </p:sp>
      <p:pic>
        <p:nvPicPr>
          <p:cNvPr id="4" name="Picture 3"/>
          <p:cNvPicPr/>
          <p:nvPr/>
        </p:nvPicPr>
        <p:blipFill>
          <a:blip r:embed="rId2" cstate="print"/>
          <a:srcRect/>
          <a:stretch>
            <a:fillRect/>
          </a:stretch>
        </p:blipFill>
        <p:spPr bwMode="auto">
          <a:xfrm>
            <a:off x="1905000" y="1752600"/>
            <a:ext cx="5029200" cy="42672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04800"/>
            <a:ext cx="7772400" cy="1219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lt1"/>
                </a:solidFill>
                <a:effectLst/>
                <a:uLnTx/>
                <a:uFillTx/>
                <a:latin typeface="+mn-lt"/>
                <a:ea typeface="+mn-ea"/>
                <a:cs typeface="+mn-cs"/>
              </a:rPr>
              <a:t>Image of a digital computer</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pic>
        <p:nvPicPr>
          <p:cNvPr id="5" name="Picture 4"/>
          <p:cNvPicPr/>
          <p:nvPr/>
        </p:nvPicPr>
        <p:blipFill>
          <a:blip r:embed="rId2" cstate="print"/>
          <a:srcRect/>
          <a:stretch>
            <a:fillRect/>
          </a:stretch>
        </p:blipFill>
        <p:spPr bwMode="auto">
          <a:xfrm>
            <a:off x="2819400" y="1600200"/>
            <a:ext cx="3581400" cy="4570095"/>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8413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cap="small" dirty="0" smtClean="0">
                <a:solidFill>
                  <a:srgbClr val="00B0F0"/>
                </a:solidFill>
              </a:rPr>
              <a:t/>
            </a:r>
            <a:br>
              <a:rPr lang="en-US" b="1" cap="small" dirty="0" smtClean="0">
                <a:solidFill>
                  <a:srgbClr val="00B0F0"/>
                </a:solidFill>
              </a:rPr>
            </a:br>
            <a:r>
              <a:rPr lang="en-US" b="1" cap="small" dirty="0" smtClean="0">
                <a:solidFill>
                  <a:schemeClr val="bg1"/>
                </a:solidFill>
              </a:rPr>
              <a:t>hybrid computer</a:t>
            </a:r>
            <a:r>
              <a:rPr lang="en-US" b="1" cap="small" dirty="0" smtClean="0">
                <a:solidFill>
                  <a:srgbClr val="00B0F0"/>
                </a:solidFill>
              </a:rPr>
              <a:t/>
            </a:r>
            <a:br>
              <a:rPr lang="en-US" b="1" cap="small" dirty="0" smtClean="0">
                <a:solidFill>
                  <a:srgbClr val="00B0F0"/>
                </a:solidFill>
              </a:rPr>
            </a:br>
            <a:endParaRPr lang="en-US" dirty="0"/>
          </a:p>
        </p:txBody>
      </p:sp>
      <p:sp>
        <p:nvSpPr>
          <p:cNvPr id="3" name="Subtitle 2"/>
          <p:cNvSpPr>
            <a:spLocks noGrp="1"/>
          </p:cNvSpPr>
          <p:nvPr>
            <p:ph type="subTitle" idx="1"/>
          </p:nvPr>
        </p:nvSpPr>
        <p:spPr>
          <a:xfrm>
            <a:off x="533400" y="1447800"/>
            <a:ext cx="8153400" cy="4191000"/>
          </a:xfrm>
        </p:spPr>
        <p:txBody>
          <a:bodyPr>
            <a:normAutofit lnSpcReduction="10000"/>
          </a:bodyPr>
          <a:lstStyle/>
          <a:p>
            <a:pPr algn="l"/>
            <a:r>
              <a:rPr lang="en-US" dirty="0" smtClean="0"/>
              <a:t>Hybrid computer types are very unique, in the sense that they combined both analogue and digital features and operations. </a:t>
            </a:r>
          </a:p>
          <a:p>
            <a:pPr algn="l"/>
            <a:endParaRPr lang="en-US" dirty="0" smtClean="0"/>
          </a:p>
          <a:p>
            <a:pPr algn="l"/>
            <a:r>
              <a:rPr lang="en-US" dirty="0" smtClean="0"/>
              <a:t>Hybrid computers operate by using digital to analogue convertor and analogue to digital convertor. </a:t>
            </a:r>
          </a:p>
          <a:p>
            <a:pPr algn="l"/>
            <a:r>
              <a:rPr lang="en-US" dirty="0" smtClean="0"/>
              <a:t>E.g. personal computer</a:t>
            </a:r>
            <a:endParaRPr lang="en-US" dirty="0"/>
          </a:p>
        </p:txBody>
      </p:sp>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1"/>
            <a:ext cx="7772400" cy="1066800"/>
          </a:xfrm>
        </p:spPr>
        <p:txBody>
          <a:bodyPr/>
          <a:lstStyle/>
          <a:p>
            <a:r>
              <a:rPr lang="en-US" b="1" cap="small" dirty="0" smtClean="0">
                <a:solidFill>
                  <a:schemeClr val="bg1"/>
                </a:solidFill>
              </a:rPr>
              <a:t>hybrid computer hybrid computer</a:t>
            </a:r>
            <a:endParaRPr lang="en-US" dirty="0"/>
          </a:p>
        </p:txBody>
      </p:sp>
      <p:pic>
        <p:nvPicPr>
          <p:cNvPr id="4" name="Picture 3" descr="http://t1.gstatic.com/images?q=tbn:ANd9GcSoOQjaCSpmZg44rnM5aoJpMA5JK7lDN53Pm-PWKPuq2RDYplYIRA">
            <a:hlinkClick r:id="rId2"/>
          </p:cNvPr>
          <p:cNvPicPr/>
          <p:nvPr/>
        </p:nvPicPr>
        <p:blipFill>
          <a:blip r:embed="rId3" cstate="print"/>
          <a:srcRect/>
          <a:stretch>
            <a:fillRect/>
          </a:stretch>
        </p:blipFill>
        <p:spPr bwMode="auto">
          <a:xfrm>
            <a:off x="5029200" y="2667000"/>
            <a:ext cx="3276600" cy="3152458"/>
          </a:xfrm>
          <a:prstGeom prst="rect">
            <a:avLst/>
          </a:prstGeom>
          <a:noFill/>
          <a:ln w="9525">
            <a:noFill/>
            <a:miter lim="800000"/>
            <a:headEnd/>
            <a:tailEnd/>
          </a:ln>
        </p:spPr>
      </p:pic>
      <p:pic>
        <p:nvPicPr>
          <p:cNvPr id="5" name="Picture 4" descr="http://t3.gstatic.com/images?q=tbn:ANd9GcQz0HZu66JGOvK0U9bxzEDbRD3lUudc1gCu7cVQdnmx2ZUpVCmjNg">
            <a:hlinkClick r:id="rId4"/>
          </p:cNvPr>
          <p:cNvPicPr/>
          <p:nvPr/>
        </p:nvPicPr>
        <p:blipFill>
          <a:blip r:embed="rId5" cstate="print"/>
          <a:srcRect/>
          <a:stretch>
            <a:fillRect/>
          </a:stretch>
        </p:blipFill>
        <p:spPr bwMode="auto">
          <a:xfrm>
            <a:off x="609600" y="2895600"/>
            <a:ext cx="4343400" cy="2819400"/>
          </a:xfrm>
          <a:prstGeom prst="rect">
            <a:avLst/>
          </a:prstGeom>
          <a:noFill/>
          <a:ln w="9525">
            <a:noFill/>
            <a:miter lim="800000"/>
            <a:headEnd/>
            <a:tailEnd/>
          </a:ln>
        </p:spPr>
      </p:pic>
      <p:sp>
        <p:nvSpPr>
          <p:cNvPr id="6" name="Title 1"/>
          <p:cNvSpPr txBox="1">
            <a:spLocks/>
          </p:cNvSpPr>
          <p:nvPr/>
        </p:nvSpPr>
        <p:spPr>
          <a:xfrm>
            <a:off x="685800" y="457200"/>
            <a:ext cx="7772400" cy="841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rgbClr val="00B0F0"/>
                </a:solidFill>
                <a:effectLst/>
                <a:uLnTx/>
                <a:uFillTx/>
                <a:latin typeface="+mn-lt"/>
                <a:ea typeface="+mn-ea"/>
                <a:cs typeface="+mn-cs"/>
              </a:rPr>
              <a:t/>
            </a:r>
            <a:br>
              <a:rPr kumimoji="0" lang="en-US" sz="4400" b="1" i="0" u="none" strike="noStrike" kern="1200" cap="small" spc="0" normalizeH="0" baseline="0" noProof="0" dirty="0" smtClean="0">
                <a:ln>
                  <a:noFill/>
                </a:ln>
                <a:solidFill>
                  <a:srgbClr val="00B0F0"/>
                </a:solidFill>
                <a:effectLst/>
                <a:uLnTx/>
                <a:uFillTx/>
                <a:latin typeface="+mn-lt"/>
                <a:ea typeface="+mn-ea"/>
                <a:cs typeface="+mn-cs"/>
              </a:rPr>
            </a:br>
            <a:r>
              <a:rPr kumimoji="0" lang="en-US" sz="13300" b="1" i="0" u="none" strike="noStrike" kern="1200" cap="small" spc="0" normalizeH="0" baseline="0" noProof="0" dirty="0" smtClean="0">
                <a:ln>
                  <a:noFill/>
                </a:ln>
                <a:solidFill>
                  <a:schemeClr val="bg1"/>
                </a:solidFill>
                <a:effectLst/>
                <a:uLnTx/>
                <a:uFillTx/>
                <a:latin typeface="+mn-lt"/>
                <a:ea typeface="+mn-ea"/>
                <a:cs typeface="+mn-cs"/>
              </a:rPr>
              <a:t>images of hybrid computer</a:t>
            </a:r>
            <a:r>
              <a:rPr kumimoji="0" lang="en-US" sz="4400" b="1" i="0" u="none" strike="noStrike" kern="1200" cap="small" spc="0" normalizeH="0" baseline="0" noProof="0" dirty="0" smtClean="0">
                <a:ln>
                  <a:noFill/>
                </a:ln>
                <a:solidFill>
                  <a:srgbClr val="00B0F0"/>
                </a:solidFill>
                <a:effectLst/>
                <a:uLnTx/>
                <a:uFillTx/>
                <a:latin typeface="+mn-lt"/>
                <a:ea typeface="+mn-ea"/>
                <a:cs typeface="+mn-cs"/>
              </a:rPr>
              <a:t/>
            </a:r>
            <a:br>
              <a:rPr kumimoji="0" lang="en-US" sz="4400" b="1" i="0" u="none" strike="noStrike" kern="1200" cap="small" spc="0" normalizeH="0" baseline="0" noProof="0" dirty="0" smtClean="0">
                <a:ln>
                  <a:noFill/>
                </a:ln>
                <a:solidFill>
                  <a:srgbClr val="00B0F0"/>
                </a:solidFill>
                <a:effectLst/>
                <a:uLnTx/>
                <a:uFillTx/>
                <a:latin typeface="+mn-lt"/>
                <a:ea typeface="+mn-ea"/>
                <a:cs typeface="+mn-cs"/>
              </a:rPr>
            </a:b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9175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dirty="0" smtClean="0"/>
              <a:t/>
            </a:r>
            <a:br>
              <a:rPr lang="en-US" b="1" dirty="0" smtClean="0"/>
            </a:br>
            <a:r>
              <a:rPr lang="en-US" b="1" dirty="0" smtClean="0"/>
              <a:t>Classification of Computers</a:t>
            </a:r>
            <a:r>
              <a:rPr lang="en-US" dirty="0" smtClean="0"/>
              <a:t/>
            </a:r>
            <a:br>
              <a:rPr lang="en-US" dirty="0" smtClean="0"/>
            </a:br>
            <a:endParaRPr lang="en-US" dirty="0"/>
          </a:p>
        </p:txBody>
      </p:sp>
      <p:sp>
        <p:nvSpPr>
          <p:cNvPr id="3" name="Subtitle 2"/>
          <p:cNvSpPr>
            <a:spLocks noGrp="1"/>
          </p:cNvSpPr>
          <p:nvPr>
            <p:ph type="subTitle" idx="1"/>
          </p:nvPr>
        </p:nvSpPr>
        <p:spPr>
          <a:xfrm>
            <a:off x="533400" y="1828800"/>
            <a:ext cx="8077200" cy="3810000"/>
          </a:xfrm>
        </p:spPr>
        <p:txBody>
          <a:bodyPr>
            <a:normAutofit fontScale="92500" lnSpcReduction="20000"/>
          </a:bodyPr>
          <a:lstStyle/>
          <a:p>
            <a:pPr algn="l"/>
            <a:r>
              <a:rPr lang="en-US" dirty="0" smtClean="0"/>
              <a:t>The classification of computers according to size / appearance relates to the grouping of computers according to their physical structure.</a:t>
            </a:r>
          </a:p>
          <a:p>
            <a:pPr algn="l"/>
            <a:endParaRPr lang="en-US" dirty="0" smtClean="0"/>
          </a:p>
          <a:p>
            <a:pPr algn="l"/>
            <a:r>
              <a:rPr lang="en-US" dirty="0" smtClean="0"/>
              <a:t>The computer classification from the largest to the smallest single unit is as follows:</a:t>
            </a:r>
          </a:p>
          <a:p>
            <a:pPr algn="l"/>
            <a:endParaRPr lang="en-US" dirty="0" smtClean="0"/>
          </a:p>
          <a:p>
            <a:pPr lvl="0" algn="l"/>
            <a:r>
              <a:rPr lang="en-US" dirty="0" smtClean="0">
                <a:solidFill>
                  <a:srgbClr val="00B0F0"/>
                </a:solidFill>
              </a:rPr>
              <a:t>Supercomputers, Mainframe Computers, Mini Computers, and Micro Computers</a:t>
            </a:r>
          </a:p>
          <a:p>
            <a:pPr algn="l"/>
            <a:endParaRPr lang="en-US" dirty="0"/>
          </a:p>
        </p:txBody>
      </p:sp>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917575"/>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b="1" dirty="0" smtClean="0"/>
              <a:t>Supercomputers:</a:t>
            </a:r>
            <a:r>
              <a:rPr lang="en-US" dirty="0" smtClean="0"/>
              <a:t> </a:t>
            </a:r>
            <a:endParaRPr lang="en-US" dirty="0"/>
          </a:p>
        </p:txBody>
      </p:sp>
      <p:sp>
        <p:nvSpPr>
          <p:cNvPr id="3" name="Subtitle 2"/>
          <p:cNvSpPr>
            <a:spLocks noGrp="1"/>
          </p:cNvSpPr>
          <p:nvPr>
            <p:ph type="subTitle" idx="1"/>
          </p:nvPr>
        </p:nvSpPr>
        <p:spPr>
          <a:xfrm>
            <a:off x="609600" y="1752600"/>
            <a:ext cx="7924800" cy="3886200"/>
          </a:xfrm>
        </p:spPr>
        <p:txBody>
          <a:bodyPr>
            <a:normAutofit/>
          </a:bodyPr>
          <a:lstStyle/>
          <a:p>
            <a:pPr algn="l"/>
            <a:r>
              <a:rPr lang="en-US" b="1" dirty="0" smtClean="0">
                <a:solidFill>
                  <a:srgbClr val="00B0F0"/>
                </a:solidFill>
              </a:rPr>
              <a:t>Super computer </a:t>
            </a:r>
            <a:r>
              <a:rPr lang="en-US" dirty="0" smtClean="0"/>
              <a:t>are the fastest high capacity computers and very expensive. </a:t>
            </a:r>
          </a:p>
          <a:p>
            <a:pPr algn="l"/>
            <a:endParaRPr lang="en-US" dirty="0" smtClean="0"/>
          </a:p>
          <a:p>
            <a:pPr algn="l"/>
            <a:r>
              <a:rPr lang="en-US" dirty="0" smtClean="0"/>
              <a:t>Used for calculating speed and volumes in weather forecasting, oil exploitation, aircraft designing and handle about 1000 user at a time. </a:t>
            </a:r>
            <a:endParaRPr lang="en-US" dirty="0" smtClean="0">
              <a:solidFill>
                <a:srgbClr val="FF0000"/>
              </a:solidFill>
            </a:endParaRPr>
          </a:p>
          <a:p>
            <a:pPr algn="l"/>
            <a:endParaRPr lang="en-US" dirty="0" smtClean="0"/>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1617 </a:t>
            </a:r>
            <a:r>
              <a:rPr lang="en-US" dirty="0" err="1" smtClean="0"/>
              <a:t>Napiers</a:t>
            </a:r>
            <a:r>
              <a:rPr lang="en-US" dirty="0" smtClean="0"/>
              <a:t> Bones : John Napier</a:t>
            </a:r>
          </a:p>
          <a:p>
            <a:r>
              <a:rPr lang="en-US" dirty="0" smtClean="0"/>
              <a:t>1642 Calculator : </a:t>
            </a:r>
            <a:r>
              <a:rPr lang="en-US" dirty="0" err="1" smtClean="0"/>
              <a:t>Blaise</a:t>
            </a:r>
            <a:r>
              <a:rPr lang="en-US" dirty="0" smtClean="0"/>
              <a:t> Pascal</a:t>
            </a:r>
          </a:p>
          <a:p>
            <a:r>
              <a:rPr lang="en-US" dirty="0" smtClean="0"/>
              <a:t>1801 Card of holes for weaving pattern : Joseph Jacquard.</a:t>
            </a:r>
          </a:p>
          <a:p>
            <a:r>
              <a:rPr lang="en-US" dirty="0" smtClean="0"/>
              <a:t>1823-24 Analytical Engine(1</a:t>
            </a:r>
            <a:r>
              <a:rPr lang="en-US" baseline="30000" dirty="0" smtClean="0"/>
              <a:t>st</a:t>
            </a:r>
            <a:r>
              <a:rPr lang="en-US" dirty="0" smtClean="0"/>
              <a:t> Computer) : Charles Babbage.</a:t>
            </a:r>
          </a:p>
          <a:p>
            <a:pPr marL="0" indent="0">
              <a:buNone/>
            </a:pPr>
            <a:r>
              <a:rPr lang="en-US" dirty="0" smtClean="0"/>
              <a:t>  </a:t>
            </a:r>
            <a:endParaRPr lang="en-US" dirty="0"/>
          </a:p>
        </p:txBody>
      </p:sp>
    </p:spTree>
    <p:extLst>
      <p:ext uri="{BB962C8B-B14F-4D97-AF65-F5344CB8AC3E}">
        <p14:creationId xmlns:p14="http://schemas.microsoft.com/office/powerpoint/2010/main" val="2912716219"/>
      </p:ext>
    </p:extLst>
  </p:cSld>
  <p:clrMapOvr>
    <a:masterClrMapping/>
  </p:clrMapOvr>
  <p:transition>
    <p:whee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0668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An example of a supper computer</a:t>
            </a:r>
            <a:endParaRPr lang="en-US" dirty="0"/>
          </a:p>
        </p:txBody>
      </p:sp>
      <p:pic>
        <p:nvPicPr>
          <p:cNvPr id="4" name="Picture 3" descr="IBM Supercomputer"/>
          <p:cNvPicPr/>
          <p:nvPr/>
        </p:nvPicPr>
        <p:blipFill>
          <a:blip r:embed="rId2" cstate="print"/>
          <a:srcRect/>
          <a:stretch>
            <a:fillRect/>
          </a:stretch>
        </p:blipFill>
        <p:spPr bwMode="auto">
          <a:xfrm>
            <a:off x="1066800" y="1905000"/>
            <a:ext cx="7086600" cy="36576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9906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b="1" dirty="0" smtClean="0"/>
              <a:t>Mainframe</a:t>
            </a:r>
            <a:r>
              <a:rPr lang="en-US" dirty="0" smtClean="0"/>
              <a:t>  </a:t>
            </a:r>
            <a:r>
              <a:rPr lang="en-US" b="1" dirty="0" smtClean="0"/>
              <a:t>computers</a:t>
            </a:r>
            <a:r>
              <a:rPr lang="en-US" dirty="0" smtClean="0"/>
              <a:t> </a:t>
            </a:r>
            <a:endParaRPr lang="en-US" dirty="0"/>
          </a:p>
        </p:txBody>
      </p:sp>
      <p:sp>
        <p:nvSpPr>
          <p:cNvPr id="3" name="Subtitle 2"/>
          <p:cNvSpPr>
            <a:spLocks noGrp="1"/>
          </p:cNvSpPr>
          <p:nvPr>
            <p:ph type="subTitle" idx="1"/>
          </p:nvPr>
        </p:nvSpPr>
        <p:spPr>
          <a:xfrm>
            <a:off x="304800" y="1752600"/>
            <a:ext cx="8458200" cy="3886200"/>
          </a:xfrm>
        </p:spPr>
        <p:txBody>
          <a:bodyPr>
            <a:normAutofit/>
          </a:bodyPr>
          <a:lstStyle/>
          <a:p>
            <a:pPr algn="l"/>
            <a:r>
              <a:rPr lang="en-US" dirty="0" smtClean="0"/>
              <a:t>Mainframe computers are powerful computers used mainly by large organizations for critical applications.</a:t>
            </a:r>
          </a:p>
          <a:p>
            <a:pPr algn="l"/>
            <a:r>
              <a:rPr lang="en-US" dirty="0" smtClean="0"/>
              <a:t> Typically bulk data processing such as census, industry and consumer statistics, enterprise resource planning, and financial transaction processing. </a:t>
            </a:r>
            <a:endParaRPr lang="en-US" dirty="0"/>
          </a:p>
        </p:txBody>
      </p:sp>
    </p:spTree>
  </p:cSld>
  <p:clrMapOvr>
    <a:masterClrMapping/>
  </p:clrMapOvr>
  <p:transition>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229600" cy="9937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l"/>
            <a:r>
              <a:rPr lang="en-US" dirty="0" smtClean="0"/>
              <a:t>An example of a mainframe computer</a:t>
            </a:r>
            <a:endParaRPr lang="en-US" dirty="0"/>
          </a:p>
        </p:txBody>
      </p:sp>
      <p:pic>
        <p:nvPicPr>
          <p:cNvPr id="4" name="Picture 3" descr="A mainframe computer"/>
          <p:cNvPicPr/>
          <p:nvPr/>
        </p:nvPicPr>
        <p:blipFill>
          <a:blip r:embed="rId2" cstate="print"/>
          <a:srcRect/>
          <a:stretch>
            <a:fillRect/>
          </a:stretch>
        </p:blipFill>
        <p:spPr bwMode="auto">
          <a:xfrm>
            <a:off x="2057400" y="1752600"/>
            <a:ext cx="5257799" cy="43434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3.gstatic.com/images?q=tbn:ANd9GcT7Yzn6-B9TB0V3x4MRFjfZeDFvzq0xztZgDpTMwxlGju1w0QH8kfu_Dzln">
            <a:hlinkClick r:id="rId2"/>
          </p:cNvPr>
          <p:cNvPicPr/>
          <p:nvPr/>
        </p:nvPicPr>
        <p:blipFill>
          <a:blip r:embed="rId3" cstate="print"/>
          <a:srcRect/>
          <a:stretch>
            <a:fillRect/>
          </a:stretch>
        </p:blipFill>
        <p:spPr bwMode="auto">
          <a:xfrm>
            <a:off x="1219200" y="1676400"/>
            <a:ext cx="6934199" cy="4571999"/>
          </a:xfrm>
          <a:prstGeom prst="rect">
            <a:avLst/>
          </a:prstGeom>
          <a:noFill/>
          <a:ln w="9525">
            <a:noFill/>
            <a:miter lim="800000"/>
            <a:headEnd/>
            <a:tailEnd/>
          </a:ln>
        </p:spPr>
      </p:pic>
      <p:sp>
        <p:nvSpPr>
          <p:cNvPr id="6" name="Title 1"/>
          <p:cNvSpPr>
            <a:spLocks noGrp="1"/>
          </p:cNvSpPr>
          <p:nvPr>
            <p:ph type="ctrTitle"/>
          </p:nvPr>
        </p:nvSpPr>
        <p:spPr>
          <a:xfrm>
            <a:off x="685800" y="457200"/>
            <a:ext cx="8229600" cy="9937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l"/>
            <a:r>
              <a:rPr lang="en-US" dirty="0" smtClean="0"/>
              <a:t>An example of a mainframe computer</a:t>
            </a:r>
            <a:endParaRPr lang="en-US" dirty="0"/>
          </a:p>
        </p:txBody>
      </p:sp>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9906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MINI COMPUTER</a:t>
            </a:r>
            <a:endParaRPr lang="en-US" dirty="0"/>
          </a:p>
        </p:txBody>
      </p:sp>
      <p:sp>
        <p:nvSpPr>
          <p:cNvPr id="3" name="Subtitle 2"/>
          <p:cNvSpPr>
            <a:spLocks noGrp="1"/>
          </p:cNvSpPr>
          <p:nvPr>
            <p:ph type="subTitle" idx="1"/>
          </p:nvPr>
        </p:nvSpPr>
        <p:spPr>
          <a:xfrm>
            <a:off x="457200" y="1600200"/>
            <a:ext cx="8229600" cy="4038600"/>
          </a:xfrm>
        </p:spPr>
        <p:txBody>
          <a:bodyPr>
            <a:normAutofit/>
          </a:bodyPr>
          <a:lstStyle/>
          <a:p>
            <a:pPr algn="l"/>
            <a:r>
              <a:rPr lang="en-US" dirty="0" smtClean="0"/>
              <a:t>. </a:t>
            </a:r>
            <a:r>
              <a:rPr lang="en-US" b="1" dirty="0" smtClean="0">
                <a:solidFill>
                  <a:srgbClr val="00B0F0"/>
                </a:solidFill>
              </a:rPr>
              <a:t>Minicomputer </a:t>
            </a:r>
            <a:r>
              <a:rPr lang="en-US" dirty="0" smtClean="0"/>
              <a:t>are mid-range called refrigerator machine with less storage capacity and processing speed.</a:t>
            </a:r>
          </a:p>
          <a:p>
            <a:pPr algn="l"/>
            <a:r>
              <a:rPr lang="en-US" dirty="0" smtClean="0"/>
              <a:t>Used by small companies for accounting and finance, and handle about 4 to 100 users at a time. </a:t>
            </a:r>
          </a:p>
          <a:p>
            <a:pPr algn="l"/>
            <a:endParaRPr lang="en-US" dirty="0" smtClean="0"/>
          </a:p>
          <a:p>
            <a:pPr algn="l"/>
            <a:endParaRPr lang="en-US" dirty="0"/>
          </a:p>
        </p:txBody>
      </p:sp>
    </p:spTree>
  </p:cSld>
  <p:clrMapOvr>
    <a:masterClrMapping/>
  </p:clrMapOvr>
  <p:transition>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772400" cy="8382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An example of a mini computer</a:t>
            </a:r>
            <a:endParaRPr lang="en-US" dirty="0"/>
          </a:p>
        </p:txBody>
      </p:sp>
      <p:pic>
        <p:nvPicPr>
          <p:cNvPr id="4" name="Picture 3"/>
          <p:cNvPicPr/>
          <p:nvPr/>
        </p:nvPicPr>
        <p:blipFill>
          <a:blip r:embed="rId2" cstate="print"/>
          <a:srcRect/>
          <a:stretch>
            <a:fillRect/>
          </a:stretch>
        </p:blipFill>
        <p:spPr bwMode="auto">
          <a:xfrm>
            <a:off x="5029200" y="1828800"/>
            <a:ext cx="3505200" cy="4038600"/>
          </a:xfrm>
          <a:prstGeom prst="rect">
            <a:avLst/>
          </a:prstGeom>
          <a:noFill/>
          <a:ln w="9525">
            <a:noFill/>
            <a:miter lim="800000"/>
            <a:headEnd/>
            <a:tailEnd/>
          </a:ln>
        </p:spPr>
      </p:pic>
      <p:pic>
        <p:nvPicPr>
          <p:cNvPr id="6" name="Picture 5" descr="http://t3.gstatic.com/images?q=tbn:ANd9GcQGvE-JvVc8blOxN70hgUndZqOuu3b20vob8RJ3vn1X9Jo4GxPtu_tSQqFZ">
            <a:hlinkClick r:id="rId3"/>
          </p:cNvPr>
          <p:cNvPicPr/>
          <p:nvPr/>
        </p:nvPicPr>
        <p:blipFill>
          <a:blip r:embed="rId4" cstate="print"/>
          <a:srcRect/>
          <a:stretch>
            <a:fillRect/>
          </a:stretch>
        </p:blipFill>
        <p:spPr bwMode="auto">
          <a:xfrm>
            <a:off x="1828800" y="1981200"/>
            <a:ext cx="2743200" cy="38862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993775"/>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MICRO COMPUTER</a:t>
            </a:r>
            <a:endParaRPr lang="en-US" dirty="0"/>
          </a:p>
        </p:txBody>
      </p:sp>
      <p:sp>
        <p:nvSpPr>
          <p:cNvPr id="3" name="Subtitle 2"/>
          <p:cNvSpPr>
            <a:spLocks noGrp="1"/>
          </p:cNvSpPr>
          <p:nvPr>
            <p:ph type="subTitle" idx="1"/>
          </p:nvPr>
        </p:nvSpPr>
        <p:spPr>
          <a:xfrm>
            <a:off x="381000" y="2057400"/>
            <a:ext cx="8458200" cy="3581400"/>
          </a:xfrm>
        </p:spPr>
        <p:txBody>
          <a:bodyPr>
            <a:normAutofit/>
          </a:bodyPr>
          <a:lstStyle/>
          <a:p>
            <a:pPr algn="l"/>
            <a:r>
              <a:rPr lang="en-US" b="1" dirty="0" smtClean="0">
                <a:solidFill>
                  <a:srgbClr val="00B0F0"/>
                </a:solidFill>
              </a:rPr>
              <a:t>Personal Computer </a:t>
            </a:r>
            <a:r>
              <a:rPr lang="en-US" dirty="0" smtClean="0"/>
              <a:t>is the smallest  with low storage capacity and processing speed.</a:t>
            </a:r>
          </a:p>
          <a:p>
            <a:pPr algn="l"/>
            <a:endParaRPr lang="en-US" dirty="0" smtClean="0"/>
          </a:p>
          <a:p>
            <a:pPr algn="l"/>
            <a:r>
              <a:rPr lang="en-US" dirty="0" smtClean="0"/>
              <a:t>It support only one monitor, key board and a user at a time.</a:t>
            </a:r>
            <a:endParaRPr lang="en-US" dirty="0" smtClean="0">
              <a:solidFill>
                <a:srgbClr val="FF0000"/>
              </a:solidFill>
            </a:endParaRPr>
          </a:p>
          <a:p>
            <a:pPr algn="l"/>
            <a:endParaRPr lang="en-US" dirty="0"/>
          </a:p>
        </p:txBody>
      </p:sp>
    </p:spTree>
  </p:cSld>
  <p:clrMapOvr>
    <a:masterClrMapping/>
  </p:clrMapOvr>
  <p:transition>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8413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l"/>
            <a:r>
              <a:rPr lang="en-US" dirty="0" smtClean="0"/>
              <a:t>EXAMPLE OF MICRO COMPUTERS</a:t>
            </a:r>
            <a:endParaRPr lang="en-US" dirty="0"/>
          </a:p>
        </p:txBody>
      </p:sp>
      <p:pic>
        <p:nvPicPr>
          <p:cNvPr id="4" name="Picture 3" descr="A mainframe computer"/>
          <p:cNvPicPr/>
          <p:nvPr/>
        </p:nvPicPr>
        <p:blipFill>
          <a:blip r:embed="rId2" cstate="print"/>
          <a:srcRect/>
          <a:stretch>
            <a:fillRect/>
          </a:stretch>
        </p:blipFill>
        <p:spPr bwMode="auto">
          <a:xfrm>
            <a:off x="304800" y="1905000"/>
            <a:ext cx="3473450" cy="2847657"/>
          </a:xfrm>
          <a:prstGeom prst="rect">
            <a:avLst/>
          </a:prstGeom>
          <a:noFill/>
          <a:ln w="9525">
            <a:noFill/>
            <a:miter lim="800000"/>
            <a:headEnd/>
            <a:tailEnd/>
          </a:ln>
        </p:spPr>
      </p:pic>
      <p:pic>
        <p:nvPicPr>
          <p:cNvPr id="5" name="Picture 4" descr="A mainframe computer"/>
          <p:cNvPicPr/>
          <p:nvPr/>
        </p:nvPicPr>
        <p:blipFill>
          <a:blip r:embed="rId3" cstate="print"/>
          <a:srcRect/>
          <a:stretch>
            <a:fillRect/>
          </a:stretch>
        </p:blipFill>
        <p:spPr bwMode="auto">
          <a:xfrm>
            <a:off x="4800600" y="1752600"/>
            <a:ext cx="3306445" cy="2849245"/>
          </a:xfrm>
          <a:prstGeom prst="rect">
            <a:avLst/>
          </a:prstGeom>
          <a:noFill/>
          <a:ln w="9525">
            <a:noFill/>
            <a:miter lim="800000"/>
            <a:headEnd/>
            <a:tailEnd/>
          </a:ln>
        </p:spPr>
      </p:pic>
      <p:pic>
        <p:nvPicPr>
          <p:cNvPr id="6" name="Picture 5" descr="http://t1.gstatic.com/images?q=tbn:ANd9GcS1eqYfHBSwESOgktL45ZPukE4aJol1fIDkrAtBLa_644lKJtxeGA">
            <a:hlinkClick r:id="rId4"/>
          </p:cNvPr>
          <p:cNvPicPr/>
          <p:nvPr/>
        </p:nvPicPr>
        <p:blipFill>
          <a:blip r:embed="rId5" cstate="print"/>
          <a:srcRect/>
          <a:stretch>
            <a:fillRect/>
          </a:stretch>
        </p:blipFill>
        <p:spPr bwMode="auto">
          <a:xfrm>
            <a:off x="533400" y="4876800"/>
            <a:ext cx="2514600" cy="1562735"/>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a:off x="5334000" y="4800600"/>
            <a:ext cx="2590800" cy="16002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1447800" y="381000"/>
            <a:ext cx="6070600" cy="609600"/>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pPr>
              <a:defRPr/>
            </a:pPr>
            <a:r>
              <a:rPr lang="en-US" sz="3200" b="1" dirty="0" smtClean="0">
                <a:solidFill>
                  <a:srgbClr val="00B050"/>
                </a:solidFill>
              </a:rPr>
              <a:t> </a:t>
            </a:r>
            <a:r>
              <a:rPr lang="en-US" sz="3200" b="1" dirty="0" smtClean="0">
                <a:solidFill>
                  <a:schemeClr val="bg1"/>
                </a:solidFill>
              </a:rPr>
              <a:t>Basic parts of a computer</a:t>
            </a:r>
          </a:p>
        </p:txBody>
      </p:sp>
      <p:sp>
        <p:nvSpPr>
          <p:cNvPr id="15363" name="Content Placeholder 2"/>
          <p:cNvSpPr>
            <a:spLocks noGrp="1"/>
          </p:cNvSpPr>
          <p:nvPr>
            <p:ph idx="1"/>
          </p:nvPr>
        </p:nvSpPr>
        <p:spPr>
          <a:xfrm>
            <a:off x="228601" y="1295400"/>
            <a:ext cx="8305800" cy="4114800"/>
          </a:xfrm>
        </p:spPr>
        <p:txBody>
          <a:bodyPr>
            <a:normAutofit/>
          </a:bodyPr>
          <a:lstStyle/>
          <a:p>
            <a:pPr marL="0" indent="0">
              <a:buFont typeface="Wingdings" pitchFamily="2" charset="2"/>
              <a:buNone/>
            </a:pPr>
            <a:r>
              <a:rPr lang="en-US" dirty="0" smtClean="0"/>
              <a:t>There are four (4) basic parts of a computer:</a:t>
            </a:r>
          </a:p>
          <a:p>
            <a:pPr marL="0" indent="0">
              <a:lnSpc>
                <a:spcPct val="150000"/>
              </a:lnSpc>
              <a:buFont typeface="Wingdings" pitchFamily="2" charset="2"/>
              <a:buChar char="Ø"/>
            </a:pPr>
            <a:r>
              <a:rPr lang="en-US" dirty="0" smtClean="0">
                <a:solidFill>
                  <a:srgbClr val="00B0F0"/>
                </a:solidFill>
              </a:rPr>
              <a:t> </a:t>
            </a:r>
            <a:r>
              <a:rPr lang="en-US" b="1" dirty="0" smtClean="0">
                <a:solidFill>
                  <a:srgbClr val="00B0F0"/>
                </a:solidFill>
              </a:rPr>
              <a:t>Mouse</a:t>
            </a:r>
          </a:p>
          <a:p>
            <a:pPr marL="0" indent="0">
              <a:lnSpc>
                <a:spcPct val="150000"/>
              </a:lnSpc>
              <a:buFont typeface="Wingdings" pitchFamily="2" charset="2"/>
              <a:buChar char="Ø"/>
            </a:pPr>
            <a:r>
              <a:rPr lang="en-US" b="1" dirty="0" smtClean="0">
                <a:solidFill>
                  <a:srgbClr val="00B0F0"/>
                </a:solidFill>
              </a:rPr>
              <a:t> Keyboard</a:t>
            </a:r>
          </a:p>
          <a:p>
            <a:pPr marL="0" indent="0">
              <a:lnSpc>
                <a:spcPct val="150000"/>
              </a:lnSpc>
              <a:buFont typeface="Wingdings" pitchFamily="2" charset="2"/>
              <a:buChar char="Ø"/>
            </a:pPr>
            <a:r>
              <a:rPr lang="en-US" b="1" dirty="0" smtClean="0">
                <a:solidFill>
                  <a:srgbClr val="00B0F0"/>
                </a:solidFill>
              </a:rPr>
              <a:t> Monitor</a:t>
            </a:r>
          </a:p>
          <a:p>
            <a:pPr marL="0" indent="0">
              <a:lnSpc>
                <a:spcPct val="150000"/>
              </a:lnSpc>
              <a:buFont typeface="Wingdings" pitchFamily="2" charset="2"/>
              <a:buChar char="Ø"/>
            </a:pPr>
            <a:r>
              <a:rPr lang="en-US" b="1" dirty="0" smtClean="0">
                <a:solidFill>
                  <a:srgbClr val="00B0F0"/>
                </a:solidFill>
              </a:rPr>
              <a:t> System Unit</a:t>
            </a:r>
          </a:p>
        </p:txBody>
      </p:sp>
      <p:pic>
        <p:nvPicPr>
          <p:cNvPr id="8" name="Picture 7"/>
          <p:cNvPicPr/>
          <p:nvPr/>
        </p:nvPicPr>
        <p:blipFill>
          <a:blip r:embed="rId2" cstate="print"/>
          <a:srcRect/>
          <a:stretch>
            <a:fillRect/>
          </a:stretch>
        </p:blipFill>
        <p:spPr bwMode="auto">
          <a:xfrm>
            <a:off x="3407727" y="1981200"/>
            <a:ext cx="4821873" cy="38862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pPr>
              <a:defRPr/>
            </a:pPr>
            <a:r>
              <a:rPr lang="en-US" sz="3200" b="1" dirty="0" smtClean="0">
                <a:solidFill>
                  <a:schemeClr val="bg1"/>
                </a:solidFill>
              </a:rPr>
              <a:t>Mouse</a:t>
            </a:r>
            <a:r>
              <a:rPr lang="en-US" sz="3200" b="1" dirty="0" smtClean="0">
                <a:solidFill>
                  <a:srgbClr val="00B050"/>
                </a:solidFill>
              </a:rPr>
              <a:t> </a:t>
            </a:r>
          </a:p>
        </p:txBody>
      </p:sp>
      <p:sp>
        <p:nvSpPr>
          <p:cNvPr id="16387" name="Content Placeholder 2"/>
          <p:cNvSpPr>
            <a:spLocks noGrp="1"/>
          </p:cNvSpPr>
          <p:nvPr>
            <p:ph idx="1"/>
          </p:nvPr>
        </p:nvSpPr>
        <p:spPr>
          <a:xfrm>
            <a:off x="381000" y="914400"/>
            <a:ext cx="8077200" cy="4953000"/>
          </a:xfrm>
        </p:spPr>
        <p:txBody>
          <a:bodyPr>
            <a:normAutofit/>
          </a:bodyPr>
          <a:lstStyle/>
          <a:p>
            <a:pPr marL="0" indent="0">
              <a:buFont typeface="Wingdings" pitchFamily="2" charset="2"/>
              <a:buNone/>
            </a:pPr>
            <a:endParaRPr lang="en-US" sz="2000" dirty="0" smtClean="0"/>
          </a:p>
          <a:p>
            <a:pPr marL="0" indent="0">
              <a:buFont typeface="Wingdings" pitchFamily="2" charset="2"/>
              <a:buNone/>
            </a:pPr>
            <a:r>
              <a:rPr lang="en-US" sz="2800" dirty="0" smtClean="0"/>
              <a:t>A</a:t>
            </a:r>
            <a:r>
              <a:rPr lang="en-US" sz="2800" b="1" dirty="0" smtClean="0">
                <a:solidFill>
                  <a:srgbClr val="00B0F0"/>
                </a:solidFill>
              </a:rPr>
              <a:t> mouse </a:t>
            </a:r>
            <a:r>
              <a:rPr lang="en-US" sz="2800" dirty="0" smtClean="0"/>
              <a:t>is a hand-held or an input device that controls the movement of pointer on the screen.</a:t>
            </a:r>
          </a:p>
          <a:p>
            <a:pPr marL="0" indent="0">
              <a:buFont typeface="Wingdings" pitchFamily="2" charset="2"/>
              <a:buNone/>
            </a:pPr>
            <a:endParaRPr lang="en-US" sz="2800" dirty="0" smtClean="0"/>
          </a:p>
          <a:p>
            <a:pPr marL="0" indent="0">
              <a:buFont typeface="Wingdings" pitchFamily="2" charset="2"/>
              <a:buNone/>
            </a:pPr>
            <a:r>
              <a:rPr lang="en-US" sz="2800" dirty="0" smtClean="0"/>
              <a:t>Position the pointer on an object is known as pointing.</a:t>
            </a:r>
          </a:p>
        </p:txBody>
      </p:sp>
      <p:sp>
        <p:nvSpPr>
          <p:cNvPr id="5" name="TextBox 4"/>
          <p:cNvSpPr txBox="1"/>
          <p:nvPr/>
        </p:nvSpPr>
        <p:spPr>
          <a:xfrm>
            <a:off x="6324600" y="5105400"/>
            <a:ext cx="1600200" cy="523220"/>
          </a:xfrm>
          <a:prstGeom prst="rect">
            <a:avLst/>
          </a:prstGeom>
          <a:noFill/>
          <a:ln>
            <a:noFill/>
          </a:ln>
        </p:spPr>
        <p:txBody>
          <a:bodyPr wrap="square" rtlCol="0">
            <a:spAutoFit/>
          </a:bodyPr>
          <a:lstStyle/>
          <a:p>
            <a:r>
              <a:rPr lang="en-US" sz="2800" b="1" dirty="0" smtClean="0">
                <a:solidFill>
                  <a:srgbClr val="00B0F0"/>
                </a:solidFill>
              </a:rPr>
              <a:t>Mouse </a:t>
            </a:r>
            <a:endParaRPr lang="en-US" sz="2800" b="1" dirty="0">
              <a:solidFill>
                <a:srgbClr val="00B0F0"/>
              </a:solidFill>
            </a:endParaRPr>
          </a:p>
        </p:txBody>
      </p:sp>
      <p:pic>
        <p:nvPicPr>
          <p:cNvPr id="7" name="Picture 6" descr="http://t0.gstatic.com/images?q=tbn:ANd9GcRTDoAJPufbBkTVNilR3erxWd6udLGAco1wQ1REK9c0hLMDDoLncw&amp;reload=on">
            <a:hlinkClick r:id="rId2"/>
          </p:cNvPr>
          <p:cNvPicPr/>
          <p:nvPr/>
        </p:nvPicPr>
        <p:blipFill>
          <a:blip r:embed="rId3" cstate="print"/>
          <a:srcRect/>
          <a:stretch>
            <a:fillRect/>
          </a:stretch>
        </p:blipFill>
        <p:spPr bwMode="auto">
          <a:xfrm>
            <a:off x="1524000" y="3352800"/>
            <a:ext cx="4724400" cy="25908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3898392" cy="868362"/>
          </a:xfrm>
          <a:ln>
            <a:solidFill>
              <a:srgbClr val="FFFF00"/>
            </a:solidFill>
          </a:ln>
          <a:effectLst>
            <a:outerShdw blurRad="63500" dist="25400" dir="5400000" rotWithShape="0">
              <a:srgbClr val="000000">
                <a:alpha val="43137"/>
              </a:srgbClr>
            </a:outerShd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a:lstStyle/>
          <a:p>
            <a:pPr eaLnBrk="1" fontAlgn="auto" hangingPunct="1">
              <a:spcAft>
                <a:spcPts val="0"/>
              </a:spcAft>
              <a:defRPr/>
            </a:pPr>
            <a:r>
              <a:rPr lang="en-US" sz="3200" b="1" dirty="0" smtClean="0">
                <a:solidFill>
                  <a:srgbClr val="FF0000"/>
                </a:solidFill>
                <a:effectLst>
                  <a:outerShdw blurRad="50000" dist="30000" dir="5400000" algn="tl" rotWithShape="0">
                    <a:srgbClr val="000000">
                      <a:alpha val="30000"/>
                    </a:srgbClr>
                  </a:outerShdw>
                  <a:reflection blurRad="6350" stA="60000" endA="900" endPos="58000" dir="5400000" sy="-100000" algn="bl" rotWithShape="0"/>
                </a:effectLst>
              </a:rPr>
              <a:t>Objectives</a:t>
            </a:r>
            <a:r>
              <a:rPr lang="en-US" b="1" dirty="0" smtClean="0">
                <a:solidFill>
                  <a:srgbClr val="E7BD0B"/>
                </a:solidFill>
              </a:rPr>
              <a:t> </a:t>
            </a:r>
            <a:endParaRPr lang="en-US" b="1" dirty="0">
              <a:solidFill>
                <a:srgbClr val="E7BD0B"/>
              </a:solidFill>
            </a:endParaRPr>
          </a:p>
        </p:txBody>
      </p:sp>
      <p:sp>
        <p:nvSpPr>
          <p:cNvPr id="9219" name="Content Placeholder 2"/>
          <p:cNvSpPr>
            <a:spLocks noGrp="1"/>
          </p:cNvSpPr>
          <p:nvPr>
            <p:ph idx="1"/>
          </p:nvPr>
        </p:nvSpPr>
        <p:spPr>
          <a:xfrm>
            <a:off x="1143000" y="1219200"/>
            <a:ext cx="7467600" cy="4873625"/>
          </a:xfrm>
        </p:spPr>
        <p:txBody>
          <a:bodyPr>
            <a:normAutofit lnSpcReduction="10000"/>
          </a:bodyPr>
          <a:lstStyle/>
          <a:p>
            <a:pPr eaLnBrk="1" hangingPunct="1">
              <a:buNone/>
            </a:pPr>
            <a:r>
              <a:rPr lang="en-US" dirty="0" smtClean="0"/>
              <a:t>At the end of this course, students will be able to do the following:</a:t>
            </a:r>
          </a:p>
          <a:p>
            <a:pPr marL="457200" lvl="1" indent="0" eaLnBrk="1" hangingPunct="1">
              <a:buNone/>
            </a:pPr>
            <a:endParaRPr lang="en-US" dirty="0" smtClean="0"/>
          </a:p>
          <a:p>
            <a:pPr>
              <a:buFont typeface="Wingdings" pitchFamily="2" charset="2"/>
              <a:buChar char="§"/>
            </a:pPr>
            <a:r>
              <a:rPr lang="en-US" dirty="0" smtClean="0"/>
              <a:t>Definition of Computer ·        </a:t>
            </a:r>
          </a:p>
          <a:p>
            <a:pPr>
              <a:buFont typeface="Wingdings" pitchFamily="2" charset="2"/>
              <a:buChar char="§"/>
            </a:pPr>
            <a:r>
              <a:rPr lang="en-US" dirty="0" smtClean="0"/>
              <a:t>Types of computers .     </a:t>
            </a:r>
          </a:p>
          <a:p>
            <a:pPr>
              <a:buFont typeface="Wingdings" pitchFamily="2" charset="2"/>
              <a:buChar char="§"/>
            </a:pPr>
            <a:r>
              <a:rPr lang="en-US" dirty="0" smtClean="0"/>
              <a:t>Input </a:t>
            </a:r>
            <a:r>
              <a:rPr lang="en-US" dirty="0" smtClean="0"/>
              <a:t>&amp; output devices ·         </a:t>
            </a:r>
          </a:p>
          <a:p>
            <a:pPr>
              <a:buFont typeface="Wingdings" pitchFamily="2" charset="2"/>
              <a:buChar char="§"/>
            </a:pPr>
            <a:r>
              <a:rPr lang="en-US" dirty="0" smtClean="0"/>
              <a:t>Memory and processing Device ·       </a:t>
            </a:r>
          </a:p>
          <a:p>
            <a:pPr>
              <a:buFont typeface="Wingdings" pitchFamily="2" charset="2"/>
              <a:buChar char="§"/>
            </a:pPr>
            <a:r>
              <a:rPr lang="en-US" dirty="0" smtClean="0"/>
              <a:t>Storage Devices ·         </a:t>
            </a:r>
          </a:p>
          <a:p>
            <a:pPr>
              <a:buFont typeface="Wingdings" pitchFamily="2" charset="2"/>
              <a:buChar char="§"/>
            </a:pPr>
            <a:r>
              <a:rPr lang="en-US" dirty="0" smtClean="0"/>
              <a:t>Introduction to Operating System  </a:t>
            </a:r>
          </a:p>
        </p:txBody>
      </p:sp>
    </p:spTree>
  </p:cSld>
  <p:clrMapOvr>
    <a:masterClrMapping/>
  </p:clrMapOvr>
  <p:transition>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73" y="275896"/>
            <a:ext cx="7543800" cy="609600"/>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pPr>
              <a:defRPr/>
            </a:pPr>
            <a:r>
              <a:rPr lang="en-US" sz="3200" b="1" dirty="0" smtClean="0">
                <a:solidFill>
                  <a:schemeClr val="bg1"/>
                </a:solidFill>
              </a:rPr>
              <a:t>Types of Mouse </a:t>
            </a:r>
          </a:p>
        </p:txBody>
      </p:sp>
      <p:sp>
        <p:nvSpPr>
          <p:cNvPr id="16387" name="Content Placeholder 2"/>
          <p:cNvSpPr>
            <a:spLocks noGrp="1"/>
          </p:cNvSpPr>
          <p:nvPr>
            <p:ph idx="1"/>
          </p:nvPr>
        </p:nvSpPr>
        <p:spPr>
          <a:xfrm>
            <a:off x="609600" y="1066800"/>
            <a:ext cx="7696200" cy="457200"/>
          </a:xfrm>
        </p:spPr>
        <p:txBody>
          <a:bodyPr>
            <a:normAutofit fontScale="85000" lnSpcReduction="10000"/>
          </a:bodyPr>
          <a:lstStyle/>
          <a:p>
            <a:pPr marL="0" indent="0">
              <a:buFont typeface="Wingdings" pitchFamily="2" charset="2"/>
              <a:buNone/>
            </a:pPr>
            <a:r>
              <a:rPr lang="en-US" sz="2000" dirty="0" smtClean="0"/>
              <a:t>There are many types of computer mice, but the three (3)common types are namely:</a:t>
            </a:r>
          </a:p>
        </p:txBody>
      </p:sp>
      <p:sp>
        <p:nvSpPr>
          <p:cNvPr id="6" name="Content Placeholder 2"/>
          <p:cNvSpPr txBox="1">
            <a:spLocks/>
          </p:cNvSpPr>
          <p:nvPr/>
        </p:nvSpPr>
        <p:spPr bwMode="auto">
          <a:xfrm>
            <a:off x="381000" y="1600200"/>
            <a:ext cx="87630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50000"/>
              </a:lnSpc>
              <a:spcBef>
                <a:spcPts val="600"/>
              </a:spcBef>
              <a:spcAft>
                <a:spcPct val="0"/>
              </a:spcAft>
              <a:buClr>
                <a:schemeClr val="accent1"/>
              </a:buClr>
              <a:buSzPct val="70000"/>
              <a:tabLst/>
              <a:defRPr/>
            </a:pPr>
            <a:r>
              <a:rPr lang="en-US" sz="2800" b="1" dirty="0" smtClean="0">
                <a:latin typeface="+mn-lt"/>
                <a:cs typeface="+mn-cs"/>
              </a:rPr>
              <a:t>Base on their ports</a:t>
            </a:r>
          </a:p>
          <a:p>
            <a:pPr marL="457200" marR="0" lvl="0" indent="-457200" algn="l" defTabSz="914400" rtl="0" eaLnBrk="0" fontAlgn="base" latinLnBrk="0" hangingPunct="0">
              <a:lnSpc>
                <a:spcPct val="150000"/>
              </a:lnSpc>
              <a:spcBef>
                <a:spcPts val="600"/>
              </a:spcBef>
              <a:spcAft>
                <a:spcPct val="0"/>
              </a:spcAft>
              <a:buClr>
                <a:schemeClr val="accent1"/>
              </a:buClr>
              <a:buSzPct val="70000"/>
              <a:buFont typeface="+mj-lt"/>
              <a:buAutoNum type="arabicParenR"/>
              <a:tabLst/>
              <a:defRPr/>
            </a:pPr>
            <a:r>
              <a:rPr kumimoji="0" lang="en-US" sz="2800" b="0" i="0" u="none" strike="noStrike" kern="1200" cap="none" spc="0" normalizeH="0" baseline="0" noProof="0" dirty="0" smtClean="0">
                <a:ln>
                  <a:noFill/>
                </a:ln>
                <a:solidFill>
                  <a:srgbClr val="00B0F0"/>
                </a:solidFill>
                <a:effectLst/>
                <a:uLnTx/>
                <a:uFillTx/>
                <a:latin typeface="+mn-lt"/>
                <a:ea typeface="+mn-ea"/>
                <a:cs typeface="+mn-cs"/>
              </a:rPr>
              <a:t>PS/2</a:t>
            </a:r>
            <a:r>
              <a:rPr kumimoji="0" lang="en-US" sz="2800" b="0" i="0" u="none" strike="noStrike" kern="1200" cap="none" spc="0" normalizeH="0" noProof="0" dirty="0" smtClean="0">
                <a:ln>
                  <a:noFill/>
                </a:ln>
                <a:solidFill>
                  <a:srgbClr val="00B0F0"/>
                </a:solidFill>
                <a:effectLst/>
                <a:uLnTx/>
                <a:uFillTx/>
                <a:latin typeface="+mn-lt"/>
                <a:ea typeface="+mn-ea"/>
                <a:cs typeface="+mn-cs"/>
              </a:rPr>
              <a:t> mouse</a:t>
            </a:r>
          </a:p>
          <a:p>
            <a:pPr marL="457200" marR="0" lvl="0" indent="-457200" algn="l" defTabSz="914400" rtl="0" eaLnBrk="0" fontAlgn="base" latinLnBrk="0" hangingPunct="0">
              <a:lnSpc>
                <a:spcPct val="150000"/>
              </a:lnSpc>
              <a:spcBef>
                <a:spcPts val="600"/>
              </a:spcBef>
              <a:spcAft>
                <a:spcPct val="0"/>
              </a:spcAft>
              <a:buClr>
                <a:schemeClr val="accent1"/>
              </a:buClr>
              <a:buSzPct val="70000"/>
              <a:buFont typeface="+mj-lt"/>
              <a:buAutoNum type="arabicParenR"/>
              <a:tabLst/>
              <a:defRPr/>
            </a:pPr>
            <a:endParaRPr lang="en-US" sz="2800" dirty="0" smtClean="0">
              <a:solidFill>
                <a:srgbClr val="00B0F0"/>
              </a:solidFill>
              <a:latin typeface="+mn-lt"/>
              <a:cs typeface="+mn-cs"/>
            </a:endParaRPr>
          </a:p>
          <a:p>
            <a:pPr marL="457200" marR="0" lvl="0" indent="-457200" algn="l" defTabSz="914400" rtl="0" eaLnBrk="0" fontAlgn="base" latinLnBrk="0" hangingPunct="0">
              <a:lnSpc>
                <a:spcPct val="150000"/>
              </a:lnSpc>
              <a:spcBef>
                <a:spcPts val="600"/>
              </a:spcBef>
              <a:spcAft>
                <a:spcPct val="0"/>
              </a:spcAft>
              <a:buClr>
                <a:schemeClr val="accent1"/>
              </a:buClr>
              <a:buSzPct val="70000"/>
              <a:buFont typeface="+mj-lt"/>
              <a:buAutoNum type="arabicParenR"/>
              <a:tabLst/>
              <a:defRPr/>
            </a:pPr>
            <a:r>
              <a:rPr lang="en-US" sz="2800" dirty="0" smtClean="0">
                <a:solidFill>
                  <a:srgbClr val="00B0F0"/>
                </a:solidFill>
                <a:latin typeface="+mn-lt"/>
                <a:cs typeface="+mn-cs"/>
              </a:rPr>
              <a:t>USB mouse</a:t>
            </a:r>
          </a:p>
          <a:p>
            <a:pPr marL="457200" marR="0" lvl="0" indent="-457200" algn="l" defTabSz="914400" rtl="0" eaLnBrk="0" fontAlgn="base" latinLnBrk="0" hangingPunct="0">
              <a:lnSpc>
                <a:spcPct val="150000"/>
              </a:lnSpc>
              <a:spcBef>
                <a:spcPts val="600"/>
              </a:spcBef>
              <a:spcAft>
                <a:spcPct val="0"/>
              </a:spcAft>
              <a:buClr>
                <a:schemeClr val="accent1"/>
              </a:buClr>
              <a:buSzPct val="70000"/>
              <a:buFont typeface="+mj-lt"/>
              <a:buAutoNum type="arabicParenR"/>
              <a:tabLst/>
              <a:defRPr/>
            </a:pPr>
            <a:endParaRPr lang="en-US" sz="2800" dirty="0" smtClean="0">
              <a:solidFill>
                <a:srgbClr val="00B0F0"/>
              </a:solidFill>
              <a:latin typeface="+mn-lt"/>
              <a:cs typeface="+mn-cs"/>
            </a:endParaRPr>
          </a:p>
          <a:p>
            <a:pPr marL="457200" marR="0" lvl="0" indent="-457200" algn="l" defTabSz="914400" rtl="0" eaLnBrk="0" fontAlgn="base" latinLnBrk="0" hangingPunct="0">
              <a:lnSpc>
                <a:spcPct val="150000"/>
              </a:lnSpc>
              <a:spcBef>
                <a:spcPts val="600"/>
              </a:spcBef>
              <a:spcAft>
                <a:spcPct val="0"/>
              </a:spcAft>
              <a:buClr>
                <a:schemeClr val="accent1"/>
              </a:buClr>
              <a:buSzPct val="70000"/>
              <a:buFont typeface="+mj-lt"/>
              <a:buAutoNum type="arabicParenR"/>
              <a:tabLst/>
              <a:defRPr/>
            </a:pPr>
            <a:r>
              <a:rPr lang="en-US" sz="2800" dirty="0" smtClean="0">
                <a:solidFill>
                  <a:srgbClr val="00B0F0"/>
                </a:solidFill>
                <a:latin typeface="+mn-lt"/>
                <a:cs typeface="+mn-cs"/>
              </a:rPr>
              <a:t>Serial mouse</a:t>
            </a:r>
          </a:p>
        </p:txBody>
      </p:sp>
      <p:pic>
        <p:nvPicPr>
          <p:cNvPr id="8" name="Picture 7"/>
          <p:cNvPicPr/>
          <p:nvPr/>
        </p:nvPicPr>
        <p:blipFill>
          <a:blip r:embed="rId2" cstate="print"/>
          <a:srcRect t="44218" r="87179" b="36510"/>
          <a:stretch>
            <a:fillRect/>
          </a:stretch>
        </p:blipFill>
        <p:spPr bwMode="auto">
          <a:xfrm>
            <a:off x="3733800" y="1828800"/>
            <a:ext cx="2514600" cy="1447800"/>
          </a:xfrm>
          <a:prstGeom prst="rect">
            <a:avLst/>
          </a:prstGeom>
          <a:noFill/>
          <a:ln w="9525">
            <a:noFill/>
            <a:miter lim="800000"/>
            <a:headEnd/>
            <a:tailEnd/>
          </a:ln>
        </p:spPr>
      </p:pic>
      <p:pic>
        <p:nvPicPr>
          <p:cNvPr id="9" name="Picture 8"/>
          <p:cNvPicPr/>
          <p:nvPr/>
        </p:nvPicPr>
        <p:blipFill>
          <a:blip r:embed="rId2" cstate="print"/>
          <a:srcRect l="13195" t="57627" r="81936" b="34061"/>
          <a:stretch>
            <a:fillRect/>
          </a:stretch>
        </p:blipFill>
        <p:spPr bwMode="auto">
          <a:xfrm>
            <a:off x="5105400" y="3276600"/>
            <a:ext cx="1600200" cy="1295400"/>
          </a:xfrm>
          <a:prstGeom prst="rect">
            <a:avLst/>
          </a:prstGeom>
          <a:noFill/>
          <a:ln w="9525">
            <a:noFill/>
            <a:miter lim="800000"/>
            <a:headEnd/>
            <a:tailEnd/>
          </a:ln>
        </p:spPr>
      </p:pic>
      <p:pic>
        <p:nvPicPr>
          <p:cNvPr id="10" name="Picture 9"/>
          <p:cNvPicPr/>
          <p:nvPr/>
        </p:nvPicPr>
        <p:blipFill>
          <a:blip r:embed="rId2" cstate="print"/>
          <a:srcRect l="20513" t="57709" r="62820" b="28801"/>
          <a:stretch>
            <a:fillRect/>
          </a:stretch>
        </p:blipFill>
        <p:spPr bwMode="auto">
          <a:xfrm>
            <a:off x="4800600" y="4724400"/>
            <a:ext cx="2819400" cy="9144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7239000" cy="4191000"/>
          </a:xfrm>
        </p:spPr>
        <p:txBody>
          <a:bodyPr>
            <a:normAutofit/>
          </a:bodyPr>
          <a:lstStyle/>
          <a:p>
            <a:pPr algn="l"/>
            <a:r>
              <a:rPr lang="en-US" b="1" dirty="0" smtClean="0"/>
              <a:t>Base on their designed</a:t>
            </a:r>
          </a:p>
          <a:p>
            <a:pPr algn="l"/>
            <a:endParaRPr lang="en-US" b="1" dirty="0" smtClean="0"/>
          </a:p>
          <a:p>
            <a:pPr algn="l"/>
            <a:r>
              <a:rPr lang="en-US" dirty="0" smtClean="0">
                <a:solidFill>
                  <a:srgbClr val="00B0F0"/>
                </a:solidFill>
              </a:rPr>
              <a:t>standard mouse</a:t>
            </a:r>
          </a:p>
          <a:p>
            <a:pPr algn="l"/>
            <a:endParaRPr lang="en-US" dirty="0" smtClean="0">
              <a:solidFill>
                <a:srgbClr val="00B0F0"/>
              </a:solidFill>
            </a:endParaRPr>
          </a:p>
          <a:p>
            <a:pPr algn="l"/>
            <a:r>
              <a:rPr lang="en-US" dirty="0" smtClean="0">
                <a:solidFill>
                  <a:srgbClr val="00B0F0"/>
                </a:solidFill>
              </a:rPr>
              <a:t>optical mouse</a:t>
            </a:r>
          </a:p>
          <a:p>
            <a:pPr algn="l"/>
            <a:endParaRPr lang="en-US" dirty="0" smtClean="0">
              <a:solidFill>
                <a:srgbClr val="00B0F0"/>
              </a:solidFill>
            </a:endParaRPr>
          </a:p>
          <a:p>
            <a:pPr algn="l"/>
            <a:r>
              <a:rPr lang="en-US" dirty="0" smtClean="0">
                <a:solidFill>
                  <a:srgbClr val="00B0F0"/>
                </a:solidFill>
              </a:rPr>
              <a:t>wireless mouse</a:t>
            </a:r>
            <a:endParaRPr lang="en-US" b="1" dirty="0" smtClean="0"/>
          </a:p>
          <a:p>
            <a:pPr algn="l"/>
            <a:endParaRPr lang="en-US" dirty="0"/>
          </a:p>
        </p:txBody>
      </p:sp>
      <p:sp>
        <p:nvSpPr>
          <p:cNvPr id="4" name="Title 1"/>
          <p:cNvSpPr txBox="1">
            <a:spLocks/>
          </p:cNvSpPr>
          <p:nvPr/>
        </p:nvSpPr>
        <p:spPr>
          <a:xfrm>
            <a:off x="1143000" y="381000"/>
            <a:ext cx="75438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n-lt"/>
                <a:ea typeface="+mn-ea"/>
                <a:cs typeface="+mn-cs"/>
              </a:rPr>
              <a:t>Types of Mouse </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Content Placeholder 2"/>
          <p:cNvSpPr txBox="1">
            <a:spLocks/>
          </p:cNvSpPr>
          <p:nvPr/>
        </p:nvSpPr>
        <p:spPr>
          <a:xfrm>
            <a:off x="533400" y="1066800"/>
            <a:ext cx="8305800" cy="7620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There are many types of computer mice, but the three (3)common types are namely:</a:t>
            </a:r>
          </a:p>
        </p:txBody>
      </p:sp>
      <p:pic>
        <p:nvPicPr>
          <p:cNvPr id="7" name="Picture 6" descr="http://t2.gstatic.com/images?q=tbn:ANd9GcTnn3rjJaua1sCuOyHaP5b7x-DAG3n-pgZPUpzvfMNxaBXwhEST&amp;reload=on">
            <a:hlinkClick r:id="rId2"/>
          </p:cNvPr>
          <p:cNvPicPr/>
          <p:nvPr/>
        </p:nvPicPr>
        <p:blipFill>
          <a:blip r:embed="rId3" cstate="print"/>
          <a:srcRect/>
          <a:stretch>
            <a:fillRect/>
          </a:stretch>
        </p:blipFill>
        <p:spPr bwMode="auto">
          <a:xfrm rot="5590367">
            <a:off x="4489653" y="2451650"/>
            <a:ext cx="1440313" cy="1655641"/>
          </a:xfrm>
          <a:prstGeom prst="rect">
            <a:avLst/>
          </a:prstGeom>
          <a:noFill/>
          <a:ln w="9525">
            <a:noFill/>
            <a:miter lim="800000"/>
            <a:headEnd/>
            <a:tailEnd/>
          </a:ln>
        </p:spPr>
      </p:pic>
      <p:pic>
        <p:nvPicPr>
          <p:cNvPr id="8" name="Picture 7" descr="http://t0.gstatic.com/images?q=tbn:ANd9GcRTDoAJPufbBkTVNilR3erxWd6udLGAco1wQ1REK9c0hLMDDoLncw&amp;reload=on">
            <a:hlinkClick r:id="rId4"/>
          </p:cNvPr>
          <p:cNvPicPr/>
          <p:nvPr/>
        </p:nvPicPr>
        <p:blipFill>
          <a:blip r:embed="rId5" cstate="print"/>
          <a:srcRect/>
          <a:stretch>
            <a:fillRect/>
          </a:stretch>
        </p:blipFill>
        <p:spPr bwMode="auto">
          <a:xfrm>
            <a:off x="4648200" y="3733800"/>
            <a:ext cx="1676400" cy="1334135"/>
          </a:xfrm>
          <a:prstGeom prst="rect">
            <a:avLst/>
          </a:prstGeom>
          <a:noFill/>
          <a:ln w="9525">
            <a:noFill/>
            <a:miter lim="800000"/>
            <a:headEnd/>
            <a:tailEnd/>
          </a:ln>
        </p:spPr>
      </p:pic>
      <p:pic>
        <p:nvPicPr>
          <p:cNvPr id="9" name="Picture 8"/>
          <p:cNvPicPr/>
          <p:nvPr/>
        </p:nvPicPr>
        <p:blipFill>
          <a:blip r:embed="rId6" cstate="print"/>
          <a:srcRect/>
          <a:stretch>
            <a:fillRect/>
          </a:stretch>
        </p:blipFill>
        <p:spPr bwMode="auto">
          <a:xfrm rot="16200000">
            <a:off x="4563096" y="4805784"/>
            <a:ext cx="1326114" cy="1711517"/>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pPr>
              <a:defRPr/>
            </a:pPr>
            <a:r>
              <a:rPr lang="en-US" b="1" dirty="0" smtClean="0">
                <a:solidFill>
                  <a:schemeClr val="bg1"/>
                </a:solidFill>
              </a:rPr>
              <a:t>Parts of a mouse</a:t>
            </a:r>
          </a:p>
        </p:txBody>
      </p:sp>
      <p:pic>
        <p:nvPicPr>
          <p:cNvPr id="19459" name="Picture 2" descr="hw03"/>
          <p:cNvPicPr>
            <a:picLocks noChangeAspect="1" noChangeArrowheads="1"/>
          </p:cNvPicPr>
          <p:nvPr/>
        </p:nvPicPr>
        <p:blipFill>
          <a:blip r:embed="rId2" cstate="print"/>
          <a:srcRect/>
          <a:stretch>
            <a:fillRect/>
          </a:stretch>
        </p:blipFill>
        <p:spPr bwMode="auto">
          <a:xfrm>
            <a:off x="1905000" y="1066800"/>
            <a:ext cx="4572000" cy="5029200"/>
          </a:xfrm>
          <a:prstGeom prst="rect">
            <a:avLst/>
          </a:prstGeom>
          <a:noFill/>
          <a:ln w="9525">
            <a:noFill/>
            <a:miter lim="800000"/>
            <a:headEnd/>
            <a:tailEnd/>
          </a:ln>
        </p:spPr>
      </p:pic>
      <p:cxnSp>
        <p:nvCxnSpPr>
          <p:cNvPr id="5" name="Straight Arrow Connector 4"/>
          <p:cNvCxnSpPr/>
          <p:nvPr/>
        </p:nvCxnSpPr>
        <p:spPr>
          <a:xfrm>
            <a:off x="4648200" y="4648200"/>
            <a:ext cx="13716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57800" y="5181600"/>
            <a:ext cx="2274982" cy="369332"/>
          </a:xfrm>
          <a:prstGeom prst="rect">
            <a:avLst/>
          </a:prstGeom>
          <a:noFill/>
        </p:spPr>
        <p:txBody>
          <a:bodyPr wrap="none" rtlCol="0">
            <a:spAutoFit/>
          </a:bodyPr>
          <a:lstStyle/>
          <a:p>
            <a:r>
              <a:rPr lang="en-US" b="1" dirty="0" smtClean="0">
                <a:solidFill>
                  <a:srgbClr val="FF0000"/>
                </a:solidFill>
              </a:rPr>
              <a:t>Plastic case (body)</a:t>
            </a:r>
            <a:endParaRPr lang="en-US" b="1" dirty="0">
              <a:solidFill>
                <a:srgbClr val="FF0000"/>
              </a:solidFill>
            </a:endParaRPr>
          </a:p>
        </p:txBody>
      </p:sp>
    </p:spTree>
  </p:cSld>
  <p:clrMapOvr>
    <a:masterClrMapping/>
  </p:clrMapOvr>
  <p:transition>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66800" y="76200"/>
            <a:ext cx="7543800" cy="609600"/>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pPr>
              <a:defRPr/>
            </a:pPr>
            <a:r>
              <a:rPr lang="en-US" sz="3200" dirty="0" smtClean="0">
                <a:solidFill>
                  <a:schemeClr val="bg1"/>
                </a:solidFill>
              </a:rPr>
              <a:t>keyboard</a:t>
            </a:r>
          </a:p>
        </p:txBody>
      </p:sp>
      <p:sp>
        <p:nvSpPr>
          <p:cNvPr id="21506" name="Content Placeholder 2"/>
          <p:cNvSpPr>
            <a:spLocks noGrp="1"/>
          </p:cNvSpPr>
          <p:nvPr>
            <p:ph idx="1"/>
          </p:nvPr>
        </p:nvSpPr>
        <p:spPr>
          <a:xfrm>
            <a:off x="304800" y="838200"/>
            <a:ext cx="8382000" cy="2895600"/>
          </a:xfrm>
        </p:spPr>
        <p:txBody>
          <a:bodyPr>
            <a:normAutofit fontScale="92500" lnSpcReduction="20000"/>
          </a:bodyPr>
          <a:lstStyle/>
          <a:p>
            <a:pPr marL="0" indent="0">
              <a:buFont typeface="Wingdings" pitchFamily="2" charset="2"/>
              <a:buNone/>
            </a:pPr>
            <a:r>
              <a:rPr lang="en-US" sz="3000" dirty="0" smtClean="0"/>
              <a:t>The </a:t>
            </a:r>
            <a:r>
              <a:rPr lang="en-US" sz="3000" b="1" dirty="0" smtClean="0">
                <a:solidFill>
                  <a:srgbClr val="00B0F0"/>
                </a:solidFill>
              </a:rPr>
              <a:t>keyboard</a:t>
            </a:r>
            <a:r>
              <a:rPr lang="en-US" sz="3000" dirty="0" smtClean="0"/>
              <a:t> is the primary input device for entering data and executing commands. </a:t>
            </a:r>
          </a:p>
          <a:p>
            <a:pPr marL="0" indent="0">
              <a:buFont typeface="Wingdings" pitchFamily="2" charset="2"/>
              <a:buNone/>
            </a:pPr>
            <a:endParaRPr lang="en-US" sz="3000" dirty="0" smtClean="0"/>
          </a:p>
          <a:p>
            <a:pPr marL="0" indent="0">
              <a:buFont typeface="Wingdings" pitchFamily="2" charset="2"/>
              <a:buNone/>
            </a:pPr>
            <a:r>
              <a:rPr lang="en-US" sz="3000" dirty="0" smtClean="0"/>
              <a:t>The</a:t>
            </a:r>
            <a:r>
              <a:rPr lang="en-US" sz="3000" b="1" dirty="0" smtClean="0">
                <a:solidFill>
                  <a:srgbClr val="00B0F0"/>
                </a:solidFill>
              </a:rPr>
              <a:t> keyboard </a:t>
            </a:r>
            <a:r>
              <a:rPr lang="en-US" sz="3000" dirty="0" smtClean="0"/>
              <a:t>is laid out like the keys on a typewriter.</a:t>
            </a:r>
          </a:p>
          <a:p>
            <a:pPr marL="0" indent="0">
              <a:buFont typeface="Wingdings" pitchFamily="2" charset="2"/>
              <a:buNone/>
            </a:pPr>
            <a:endParaRPr lang="en-US" sz="3000" dirty="0" smtClean="0"/>
          </a:p>
          <a:p>
            <a:pPr marL="0" indent="0">
              <a:buFont typeface="Wingdings" pitchFamily="2" charset="2"/>
              <a:buNone/>
            </a:pPr>
            <a:r>
              <a:rPr lang="en-US" sz="3000" dirty="0" smtClean="0"/>
              <a:t>It has 102 to 110 keys and with 256 to 260 characters.</a:t>
            </a:r>
          </a:p>
          <a:p>
            <a:pPr marL="0" indent="0">
              <a:buFont typeface="Wingdings" pitchFamily="2" charset="2"/>
              <a:buNone/>
            </a:pPr>
            <a:r>
              <a:rPr lang="en-US" sz="2000" dirty="0" smtClean="0"/>
              <a:t> </a:t>
            </a:r>
          </a:p>
        </p:txBody>
      </p:sp>
      <p:sp>
        <p:nvSpPr>
          <p:cNvPr id="4" name="Title 1"/>
          <p:cNvSpPr txBox="1">
            <a:spLocks/>
          </p:cNvSpPr>
          <p:nvPr/>
        </p:nvSpPr>
        <p:spPr>
          <a:xfrm>
            <a:off x="990600" y="4419600"/>
            <a:ext cx="7696200" cy="609600"/>
          </a:xfrm>
          <a:prstGeom prst="rect">
            <a:avLst/>
          </a:prstGeom>
        </p:spPr>
        <p:txBody>
          <a:bodyPr>
            <a:normAutofit/>
          </a:bodyPr>
          <a:lstStyle/>
          <a:p>
            <a:pPr eaLnBrk="0" hangingPunct="0">
              <a:defRPr/>
            </a:pPr>
            <a:endParaRPr lang="en-US" sz="3200" b="1" cap="small" dirty="0">
              <a:solidFill>
                <a:srgbClr val="00B050"/>
              </a:solidFill>
              <a:latin typeface="+mj-lt"/>
              <a:ea typeface="+mj-ea"/>
              <a:cs typeface="+mj-cs"/>
            </a:endParaRPr>
          </a:p>
        </p:txBody>
      </p:sp>
      <p:sp>
        <p:nvSpPr>
          <p:cNvPr id="5" name="Content Placeholder 2"/>
          <p:cNvSpPr txBox="1">
            <a:spLocks/>
          </p:cNvSpPr>
          <p:nvPr/>
        </p:nvSpPr>
        <p:spPr bwMode="auto">
          <a:xfrm>
            <a:off x="990600" y="4953000"/>
            <a:ext cx="8153400" cy="1676400"/>
          </a:xfrm>
          <a:prstGeom prst="rect">
            <a:avLst/>
          </a:prstGeom>
          <a:noFill/>
          <a:ln w="9525">
            <a:noFill/>
            <a:miter lim="800000"/>
            <a:headEnd/>
            <a:tailEnd/>
          </a:ln>
        </p:spPr>
        <p:txBody>
          <a:bodyPr/>
          <a:lstStyle/>
          <a:p>
            <a:pPr eaLnBrk="0" hangingPunct="0">
              <a:spcBef>
                <a:spcPts val="600"/>
              </a:spcBef>
              <a:buClr>
                <a:schemeClr val="accent1"/>
              </a:buClr>
              <a:buSzPct val="70000"/>
              <a:buFont typeface="Wingdings" pitchFamily="2" charset="2"/>
              <a:buNone/>
              <a:defRPr/>
            </a:pPr>
            <a:endParaRPr lang="en-US" sz="2000" b="1" dirty="0">
              <a:latin typeface="+mn-lt"/>
              <a:cs typeface="+mn-cs"/>
            </a:endParaRPr>
          </a:p>
        </p:txBody>
      </p:sp>
      <p:pic>
        <p:nvPicPr>
          <p:cNvPr id="21510" name="Picture 5" descr="G81-1800LPMUS-0.jpg"/>
          <p:cNvPicPr>
            <a:picLocks noChangeAspect="1"/>
          </p:cNvPicPr>
          <p:nvPr/>
        </p:nvPicPr>
        <p:blipFill>
          <a:blip r:embed="rId2" cstate="print">
            <a:clrChange>
              <a:clrFrom>
                <a:srgbClr val="FFFFFF"/>
              </a:clrFrom>
              <a:clrTo>
                <a:srgbClr val="FFFFFF">
                  <a:alpha val="0"/>
                </a:srgbClr>
              </a:clrTo>
            </a:clrChange>
          </a:blip>
          <a:srcRect t="20000" b="27779"/>
          <a:stretch>
            <a:fillRect/>
          </a:stretch>
        </p:blipFill>
        <p:spPr bwMode="auto">
          <a:xfrm>
            <a:off x="762000" y="3733800"/>
            <a:ext cx="6705600" cy="16764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76200"/>
            <a:ext cx="8229600" cy="609600"/>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pPr>
              <a:defRPr/>
            </a:pPr>
            <a:r>
              <a:rPr lang="en-US" sz="3200" b="1" dirty="0" smtClean="0">
                <a:solidFill>
                  <a:schemeClr val="bg1"/>
                </a:solidFill>
              </a:rPr>
              <a:t>Parts of a keyboard</a:t>
            </a:r>
          </a:p>
        </p:txBody>
      </p:sp>
      <p:sp>
        <p:nvSpPr>
          <p:cNvPr id="21506" name="Content Placeholder 2"/>
          <p:cNvSpPr>
            <a:spLocks noGrp="1"/>
          </p:cNvSpPr>
          <p:nvPr>
            <p:ph idx="1"/>
          </p:nvPr>
        </p:nvSpPr>
        <p:spPr>
          <a:xfrm>
            <a:off x="304800" y="609600"/>
            <a:ext cx="8153400" cy="762000"/>
          </a:xfrm>
        </p:spPr>
        <p:txBody>
          <a:bodyPr/>
          <a:lstStyle/>
          <a:p>
            <a:pPr marL="0" indent="0">
              <a:buNone/>
            </a:pPr>
            <a:r>
              <a:rPr lang="en-US" sz="2000" dirty="0" smtClean="0"/>
              <a:t>The computer keyboard is divided into five main parts as showed below</a:t>
            </a:r>
          </a:p>
          <a:p>
            <a:pPr marL="0" indent="0">
              <a:buFont typeface="Wingdings" pitchFamily="2" charset="2"/>
              <a:buNone/>
            </a:pPr>
            <a:endParaRPr lang="en-US" sz="2000" dirty="0" smtClean="0"/>
          </a:p>
        </p:txBody>
      </p:sp>
      <p:pic>
        <p:nvPicPr>
          <p:cNvPr id="5" name="Picture 4" descr="38550_xlargenss_ndo4190.jpg"/>
          <p:cNvPicPr>
            <a:picLocks noChangeAspect="1"/>
          </p:cNvPicPr>
          <p:nvPr/>
        </p:nvPicPr>
        <p:blipFill>
          <a:blip r:embed="rId2" cstate="print"/>
          <a:stretch>
            <a:fillRect/>
          </a:stretch>
        </p:blipFill>
        <p:spPr>
          <a:xfrm>
            <a:off x="152401" y="1676400"/>
            <a:ext cx="8138161" cy="3733800"/>
          </a:xfrm>
          <a:prstGeom prst="rect">
            <a:avLst/>
          </a:prstGeom>
        </p:spPr>
      </p:pic>
      <p:sp>
        <p:nvSpPr>
          <p:cNvPr id="6" name="Left Brace 5"/>
          <p:cNvSpPr/>
          <p:nvPr/>
        </p:nvSpPr>
        <p:spPr>
          <a:xfrm rot="5400000">
            <a:off x="2647951" y="-57149"/>
            <a:ext cx="609600" cy="43815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2"/>
          <p:cNvSpPr txBox="1">
            <a:spLocks/>
          </p:cNvSpPr>
          <p:nvPr/>
        </p:nvSpPr>
        <p:spPr bwMode="auto">
          <a:xfrm>
            <a:off x="2133600" y="1447800"/>
            <a:ext cx="2133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lang="en-US" sz="2000" b="1" dirty="0" smtClean="0">
                <a:solidFill>
                  <a:srgbClr val="00B0F0"/>
                </a:solidFill>
                <a:latin typeface="+mn-lt"/>
                <a:cs typeface="+mn-cs"/>
              </a:rPr>
              <a:t>Function Keys</a:t>
            </a:r>
            <a:endParaRPr kumimoji="0" lang="en-US" sz="2000" b="1" i="0" u="none" strike="noStrike" kern="1200" cap="none" spc="0" normalizeH="0" baseline="0" noProof="0" dirty="0" smtClean="0">
              <a:ln>
                <a:noFill/>
              </a:ln>
              <a:solidFill>
                <a:srgbClr val="00B0F0"/>
              </a:solidFill>
              <a:effectLst/>
              <a:uLnTx/>
              <a:uFillTx/>
              <a:latin typeface="+mn-lt"/>
              <a:ea typeface="+mn-ea"/>
              <a:cs typeface="+mn-cs"/>
            </a:endParaRPr>
          </a:p>
        </p:txBody>
      </p:sp>
      <p:sp>
        <p:nvSpPr>
          <p:cNvPr id="9" name="Left Brace 8"/>
          <p:cNvSpPr/>
          <p:nvPr/>
        </p:nvSpPr>
        <p:spPr>
          <a:xfrm rot="16200000">
            <a:off x="2476500" y="2781300"/>
            <a:ext cx="838200" cy="51816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ontent Placeholder 2"/>
          <p:cNvSpPr txBox="1">
            <a:spLocks/>
          </p:cNvSpPr>
          <p:nvPr/>
        </p:nvSpPr>
        <p:spPr bwMode="auto">
          <a:xfrm>
            <a:off x="1524000" y="57150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lang="en-US" sz="2000" b="1" dirty="0" smtClean="0">
                <a:solidFill>
                  <a:srgbClr val="00B0F0"/>
                </a:solidFill>
                <a:latin typeface="+mn-lt"/>
                <a:cs typeface="+mn-cs"/>
              </a:rPr>
              <a:t>Typing Standard Key</a:t>
            </a:r>
            <a:endParaRPr kumimoji="0" lang="en-US" sz="2000" b="1" i="0" u="none" strike="noStrike" kern="1200" cap="none" spc="0" normalizeH="0" baseline="0" noProof="0" dirty="0" smtClean="0">
              <a:ln>
                <a:noFill/>
              </a:ln>
              <a:solidFill>
                <a:srgbClr val="00B0F0"/>
              </a:solidFill>
              <a:effectLst/>
              <a:uLnTx/>
              <a:uFillTx/>
              <a:latin typeface="+mn-lt"/>
              <a:ea typeface="+mn-ea"/>
              <a:cs typeface="+mn-cs"/>
            </a:endParaRPr>
          </a:p>
        </p:txBody>
      </p:sp>
      <p:sp>
        <p:nvSpPr>
          <p:cNvPr id="11" name="Left Brace 10"/>
          <p:cNvSpPr/>
          <p:nvPr/>
        </p:nvSpPr>
        <p:spPr>
          <a:xfrm rot="16200000">
            <a:off x="5943600" y="4648200"/>
            <a:ext cx="457200" cy="10668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Content Placeholder 2"/>
          <p:cNvSpPr txBox="1">
            <a:spLocks/>
          </p:cNvSpPr>
          <p:nvPr/>
        </p:nvSpPr>
        <p:spPr bwMode="auto">
          <a:xfrm>
            <a:off x="5410200" y="5410200"/>
            <a:ext cx="1981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kumimoji="0" lang="en-US" sz="2000" b="1" i="0" u="none" strike="noStrike" kern="1200" cap="none" spc="0" normalizeH="0" baseline="0" noProof="0" dirty="0" smtClean="0">
                <a:ln>
                  <a:noFill/>
                </a:ln>
                <a:solidFill>
                  <a:srgbClr val="00B0F0"/>
                </a:solidFill>
                <a:effectLst/>
                <a:uLnTx/>
                <a:uFillTx/>
                <a:latin typeface="+mn-lt"/>
                <a:ea typeface="+mn-ea"/>
                <a:cs typeface="+mn-cs"/>
              </a:rPr>
              <a:t>Arrow</a:t>
            </a:r>
            <a:r>
              <a:rPr kumimoji="0" lang="en-US" sz="20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000" b="1" i="0" u="none" strike="noStrike" kern="1200" cap="none" spc="0" normalizeH="0" baseline="0" noProof="0" dirty="0" smtClean="0">
                <a:ln>
                  <a:noFill/>
                </a:ln>
                <a:solidFill>
                  <a:srgbClr val="00B0F0"/>
                </a:solidFill>
                <a:effectLst/>
                <a:uLnTx/>
                <a:uFillTx/>
                <a:latin typeface="+mn-lt"/>
                <a:ea typeface="+mn-ea"/>
                <a:cs typeface="+mn-cs"/>
              </a:rPr>
              <a:t>Keys</a:t>
            </a:r>
          </a:p>
        </p:txBody>
      </p:sp>
      <p:sp>
        <p:nvSpPr>
          <p:cNvPr id="13" name="Left Brace 12"/>
          <p:cNvSpPr/>
          <p:nvPr/>
        </p:nvSpPr>
        <p:spPr>
          <a:xfrm rot="5400000">
            <a:off x="5429251" y="1720851"/>
            <a:ext cx="1473200" cy="10795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ontent Placeholder 2"/>
          <p:cNvSpPr txBox="1">
            <a:spLocks/>
          </p:cNvSpPr>
          <p:nvPr/>
        </p:nvSpPr>
        <p:spPr bwMode="auto">
          <a:xfrm>
            <a:off x="5334000" y="12192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lang="en-US" sz="2000" b="1" dirty="0" smtClean="0">
                <a:solidFill>
                  <a:srgbClr val="00B0F0"/>
                </a:solidFill>
                <a:latin typeface="+mn-lt"/>
                <a:cs typeface="+mn-cs"/>
              </a:rPr>
              <a:t>Home Keys</a:t>
            </a:r>
            <a:endParaRPr kumimoji="0" lang="en-US" sz="2000" b="1" i="0" u="none" strike="noStrike" kern="1200" cap="none" spc="0" normalizeH="0" baseline="0" noProof="0" dirty="0" smtClean="0">
              <a:ln>
                <a:noFill/>
              </a:ln>
              <a:solidFill>
                <a:srgbClr val="00B0F0"/>
              </a:solidFill>
              <a:effectLst/>
              <a:uLnTx/>
              <a:uFillTx/>
              <a:latin typeface="+mn-lt"/>
              <a:ea typeface="+mn-ea"/>
              <a:cs typeface="+mn-cs"/>
            </a:endParaRPr>
          </a:p>
        </p:txBody>
      </p:sp>
      <p:sp>
        <p:nvSpPr>
          <p:cNvPr id="15" name="Left Brace 14"/>
          <p:cNvSpPr/>
          <p:nvPr/>
        </p:nvSpPr>
        <p:spPr>
          <a:xfrm rot="10800000">
            <a:off x="8107786" y="2939984"/>
            <a:ext cx="350415" cy="201301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Content Placeholder 2"/>
          <p:cNvSpPr txBox="1">
            <a:spLocks/>
          </p:cNvSpPr>
          <p:nvPr/>
        </p:nvSpPr>
        <p:spPr bwMode="auto">
          <a:xfrm>
            <a:off x="8305800" y="2667000"/>
            <a:ext cx="685800" cy="2362200"/>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kumimoji="0" lang="en-US" sz="2000" b="1" i="0" u="none" strike="noStrike" kern="1200" cap="none" spc="0" normalizeH="0" baseline="0" noProof="0" dirty="0" smtClean="0">
                <a:ln>
                  <a:noFill/>
                </a:ln>
                <a:solidFill>
                  <a:srgbClr val="00B0F0"/>
                </a:solidFill>
                <a:effectLst/>
                <a:uLnTx/>
                <a:uFillTx/>
                <a:latin typeface="+mn-lt"/>
                <a:ea typeface="+mn-ea"/>
                <a:cs typeface="+mn-cs"/>
              </a:rPr>
              <a:t>Calculator</a:t>
            </a:r>
            <a:r>
              <a:rPr kumimoji="0" lang="en-US" sz="2000" b="1" i="0" u="none" strike="noStrike" kern="1200" cap="none" spc="0" normalizeH="0" noProof="0" dirty="0" smtClean="0">
                <a:ln>
                  <a:noFill/>
                </a:ln>
                <a:solidFill>
                  <a:srgbClr val="FF0000"/>
                </a:solidFill>
                <a:effectLst/>
                <a:uLnTx/>
                <a:uFillTx/>
                <a:latin typeface="+mn-lt"/>
                <a:ea typeface="+mn-ea"/>
                <a:cs typeface="+mn-cs"/>
              </a:rPr>
              <a:t> </a:t>
            </a:r>
            <a:r>
              <a:rPr kumimoji="0" lang="en-US" sz="2000" b="1" i="0" u="none" strike="noStrike" kern="1200" cap="none" spc="0" normalizeH="0" noProof="0" dirty="0" smtClean="0">
                <a:ln>
                  <a:noFill/>
                </a:ln>
                <a:solidFill>
                  <a:srgbClr val="00B0F0"/>
                </a:solidFill>
                <a:effectLst/>
                <a:uLnTx/>
                <a:uFillTx/>
                <a:latin typeface="+mn-lt"/>
                <a:ea typeface="+mn-ea"/>
                <a:cs typeface="+mn-cs"/>
              </a:rPr>
              <a:t>Keys</a:t>
            </a:r>
            <a:endParaRPr kumimoji="0" lang="en-US" sz="2000" b="1" i="0" u="none" strike="noStrike" kern="1200" cap="none" spc="0" normalizeH="0" baseline="0" noProof="0" dirty="0" smtClean="0">
              <a:ln>
                <a:noFill/>
              </a:ln>
              <a:solidFill>
                <a:srgbClr val="00B0F0"/>
              </a:solidFill>
              <a:effectLst/>
              <a:uLnTx/>
              <a:uFillTx/>
              <a:latin typeface="+mn-lt"/>
              <a:ea typeface="+mn-ea"/>
              <a:cs typeface="+mn-cs"/>
            </a:endParaRPr>
          </a:p>
        </p:txBody>
      </p:sp>
      <p:sp>
        <p:nvSpPr>
          <p:cNvPr id="17" name="Rectangle 16"/>
          <p:cNvSpPr/>
          <p:nvPr/>
        </p:nvSpPr>
        <p:spPr>
          <a:xfrm>
            <a:off x="6477000" y="6477000"/>
            <a:ext cx="2667000" cy="381000"/>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BY ABDUL-RAHAMAN</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1" y="6048376"/>
            <a:ext cx="2324100" cy="809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609600"/>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pPr algn="ctr">
              <a:defRPr/>
            </a:pPr>
            <a:r>
              <a:rPr lang="en-US" sz="3200" b="1" dirty="0" smtClean="0">
                <a:solidFill>
                  <a:schemeClr val="bg1"/>
                </a:solidFill>
              </a:rPr>
              <a:t>Monitor</a:t>
            </a:r>
          </a:p>
        </p:txBody>
      </p:sp>
      <p:sp>
        <p:nvSpPr>
          <p:cNvPr id="22531" name="Content Placeholder 2"/>
          <p:cNvSpPr>
            <a:spLocks noGrp="1"/>
          </p:cNvSpPr>
          <p:nvPr>
            <p:ph idx="1"/>
          </p:nvPr>
        </p:nvSpPr>
        <p:spPr>
          <a:xfrm>
            <a:off x="228600" y="1066800"/>
            <a:ext cx="8305800" cy="2362200"/>
          </a:xfrm>
        </p:spPr>
        <p:txBody>
          <a:bodyPr>
            <a:normAutofit fontScale="85000" lnSpcReduction="10000"/>
          </a:bodyPr>
          <a:lstStyle/>
          <a:p>
            <a:pPr marL="0" indent="0">
              <a:buFont typeface="Wingdings" pitchFamily="2" charset="2"/>
              <a:buNone/>
            </a:pPr>
            <a:r>
              <a:rPr lang="en-US" sz="2000" dirty="0" smtClean="0"/>
              <a:t> Is a display unit used to view the content of the system unit. The screen is made up of  </a:t>
            </a:r>
            <a:r>
              <a:rPr lang="en-US" sz="2000" b="1" dirty="0" smtClean="0">
                <a:solidFill>
                  <a:srgbClr val="FF0000"/>
                </a:solidFill>
              </a:rPr>
              <a:t>red</a:t>
            </a:r>
            <a:r>
              <a:rPr lang="en-US" sz="2000" dirty="0" smtClean="0"/>
              <a:t>, </a:t>
            </a:r>
            <a:r>
              <a:rPr lang="en-US" sz="2000" b="1" dirty="0" smtClean="0">
                <a:solidFill>
                  <a:srgbClr val="00B050"/>
                </a:solidFill>
              </a:rPr>
              <a:t>green</a:t>
            </a:r>
            <a:r>
              <a:rPr lang="en-US" sz="2000" dirty="0" smtClean="0"/>
              <a:t> and </a:t>
            </a:r>
            <a:r>
              <a:rPr lang="en-US" sz="2000" b="1" dirty="0" smtClean="0">
                <a:solidFill>
                  <a:srgbClr val="00B0F0"/>
                </a:solidFill>
              </a:rPr>
              <a:t>blue dots</a:t>
            </a:r>
            <a:r>
              <a:rPr lang="en-US" sz="2000" dirty="0" smtClean="0"/>
              <a:t>. </a:t>
            </a:r>
          </a:p>
          <a:p>
            <a:pPr marL="0" indent="0">
              <a:buFont typeface="Wingdings" pitchFamily="2" charset="2"/>
              <a:buNone/>
            </a:pPr>
            <a:endParaRPr lang="en-US" sz="2000" dirty="0" smtClean="0"/>
          </a:p>
          <a:p>
            <a:pPr marL="0" indent="0">
              <a:buFont typeface="Wingdings" pitchFamily="2" charset="2"/>
              <a:buNone/>
            </a:pPr>
            <a:r>
              <a:rPr lang="en-US" sz="2000" dirty="0" smtClean="0"/>
              <a:t>The video card send signals out to the monitor. The  information video card  sends control which dots  are light up and how bright they are determines the picture you see.</a:t>
            </a:r>
          </a:p>
          <a:p>
            <a:pPr marL="0" indent="0">
              <a:buFont typeface="Wingdings" pitchFamily="2" charset="2"/>
              <a:buNone/>
            </a:pPr>
            <a:endParaRPr lang="en-US" sz="2000" dirty="0" smtClean="0"/>
          </a:p>
          <a:p>
            <a:pPr marL="0" indent="0">
              <a:buFont typeface="Wingdings" pitchFamily="2" charset="2"/>
              <a:buNone/>
            </a:pPr>
            <a:r>
              <a:rPr lang="en-US" sz="2000" dirty="0" smtClean="0"/>
              <a:t>Another name for a monitor is video display terminal (</a:t>
            </a:r>
            <a:r>
              <a:rPr lang="en-US" sz="2000" b="1" dirty="0" smtClean="0">
                <a:solidFill>
                  <a:srgbClr val="00B0F0"/>
                </a:solidFill>
              </a:rPr>
              <a:t>VDT</a:t>
            </a:r>
            <a:r>
              <a:rPr lang="en-US" sz="2000" dirty="0" smtClean="0"/>
              <a:t>) or Visual display unit (</a:t>
            </a:r>
            <a:r>
              <a:rPr lang="en-US" sz="2000" b="1" dirty="0" smtClean="0">
                <a:solidFill>
                  <a:srgbClr val="00B0F0"/>
                </a:solidFill>
              </a:rPr>
              <a:t>VDU</a:t>
            </a:r>
            <a:r>
              <a:rPr lang="en-US" sz="2000" dirty="0" smtClean="0"/>
              <a:t>).</a:t>
            </a:r>
          </a:p>
        </p:txBody>
      </p:sp>
      <p:pic>
        <p:nvPicPr>
          <p:cNvPr id="22534" name="Picture 5" descr="19 Inch CRT Monitor279.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334000" y="3276600"/>
            <a:ext cx="3810001" cy="2590800"/>
          </a:xfrm>
          <a:prstGeom prst="rect">
            <a:avLst/>
          </a:prstGeom>
          <a:noFill/>
          <a:ln w="9525">
            <a:noFill/>
            <a:miter lim="800000"/>
            <a:headEnd/>
            <a:tailEnd/>
          </a:ln>
        </p:spPr>
      </p:pic>
      <p:pic>
        <p:nvPicPr>
          <p:cNvPr id="8" name="Picture 7" descr="http://t3.gstatic.com/images?q=tbn:ANd9GcT2_3q3PYgtD7hieePrqkdod1IlQVxaEu2-VVOC3NYRbEu3eQjb9Q">
            <a:hlinkClick r:id="rId3"/>
          </p:cNvPr>
          <p:cNvPicPr/>
          <p:nvPr/>
        </p:nvPicPr>
        <p:blipFill>
          <a:blip r:embed="rId4" cstate="print"/>
          <a:srcRect/>
          <a:stretch>
            <a:fillRect/>
          </a:stretch>
        </p:blipFill>
        <p:spPr bwMode="auto">
          <a:xfrm>
            <a:off x="685800" y="3429000"/>
            <a:ext cx="4267200" cy="25146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Dell%2017%20crt.jpg"/>
          <p:cNvPicPr>
            <a:picLocks noChangeAspect="1"/>
          </p:cNvPicPr>
          <p:nvPr/>
        </p:nvPicPr>
        <p:blipFill>
          <a:blip r:embed="rId2" cstate="print"/>
          <a:srcRect/>
          <a:stretch>
            <a:fillRect/>
          </a:stretch>
        </p:blipFill>
        <p:spPr bwMode="auto">
          <a:xfrm flipH="1">
            <a:off x="5334000" y="1066800"/>
            <a:ext cx="2971800" cy="2324100"/>
          </a:xfrm>
          <a:prstGeom prst="rect">
            <a:avLst/>
          </a:prstGeom>
          <a:noFill/>
          <a:ln w="9525">
            <a:noFill/>
            <a:miter lim="800000"/>
            <a:headEnd/>
            <a:tailEnd/>
          </a:ln>
        </p:spPr>
      </p:pic>
      <p:sp>
        <p:nvSpPr>
          <p:cNvPr id="4" name="Title 1"/>
          <p:cNvSpPr txBox="1">
            <a:spLocks/>
          </p:cNvSpPr>
          <p:nvPr/>
        </p:nvSpPr>
        <p:spPr>
          <a:xfrm>
            <a:off x="3048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Types</a:t>
            </a:r>
            <a:r>
              <a:rPr lang="en-US" sz="3200" b="1" cap="small" dirty="0">
                <a:solidFill>
                  <a:srgbClr val="00B050"/>
                </a:solidFill>
                <a:latin typeface="+mj-lt"/>
                <a:ea typeface="+mj-ea"/>
                <a:cs typeface="+mj-cs"/>
              </a:rPr>
              <a:t> </a:t>
            </a:r>
            <a:r>
              <a:rPr lang="en-US" sz="3200" b="1" cap="small" dirty="0">
                <a:solidFill>
                  <a:schemeClr val="bg1"/>
                </a:solidFill>
                <a:latin typeface="+mj-lt"/>
                <a:ea typeface="+mj-ea"/>
                <a:cs typeface="+mj-cs"/>
              </a:rPr>
              <a:t>of</a:t>
            </a:r>
            <a:r>
              <a:rPr lang="en-US" sz="3200" b="1" cap="small" dirty="0">
                <a:solidFill>
                  <a:srgbClr val="00B050"/>
                </a:solidFill>
                <a:latin typeface="+mj-lt"/>
                <a:ea typeface="+mj-ea"/>
                <a:cs typeface="+mj-cs"/>
              </a:rPr>
              <a:t> </a:t>
            </a:r>
            <a:r>
              <a:rPr lang="en-US" sz="3200" b="1" cap="small" dirty="0">
                <a:solidFill>
                  <a:schemeClr val="bg1"/>
                </a:solidFill>
                <a:latin typeface="+mj-lt"/>
                <a:ea typeface="+mj-ea"/>
                <a:cs typeface="+mj-cs"/>
              </a:rPr>
              <a:t>monitor</a:t>
            </a:r>
          </a:p>
        </p:txBody>
      </p:sp>
      <p:sp>
        <p:nvSpPr>
          <p:cNvPr id="5" name="Content Placeholder 2"/>
          <p:cNvSpPr txBox="1">
            <a:spLocks/>
          </p:cNvSpPr>
          <p:nvPr/>
        </p:nvSpPr>
        <p:spPr bwMode="auto">
          <a:xfrm>
            <a:off x="381000" y="762000"/>
            <a:ext cx="8153400" cy="5486400"/>
          </a:xfrm>
          <a:prstGeom prst="rect">
            <a:avLst/>
          </a:prstGeom>
          <a:noFill/>
          <a:ln w="9525">
            <a:noFill/>
            <a:miter lim="800000"/>
            <a:headEnd/>
            <a:tailEnd/>
          </a:ln>
        </p:spPr>
        <p:txBody>
          <a:bodyPr/>
          <a:lstStyle/>
          <a:p>
            <a:pPr eaLnBrk="0" hangingPunct="0">
              <a:spcBef>
                <a:spcPts val="600"/>
              </a:spcBef>
              <a:buClr>
                <a:schemeClr val="accent1"/>
              </a:buClr>
              <a:buSzPct val="70000"/>
              <a:defRPr/>
            </a:pPr>
            <a:endParaRPr lang="en-US" sz="2000" dirty="0" smtClean="0">
              <a:latin typeface="+mn-lt"/>
              <a:cs typeface="+mn-cs"/>
            </a:endParaRPr>
          </a:p>
          <a:p>
            <a:pPr eaLnBrk="0" hangingPunct="0">
              <a:spcBef>
                <a:spcPts val="600"/>
              </a:spcBef>
              <a:buClr>
                <a:schemeClr val="accent1"/>
              </a:buClr>
              <a:buSzPct val="70000"/>
              <a:defRPr/>
            </a:pPr>
            <a:r>
              <a:rPr lang="en-US" sz="2000" dirty="0" smtClean="0">
                <a:latin typeface="+mn-lt"/>
                <a:cs typeface="+mn-cs"/>
              </a:rPr>
              <a:t>There </a:t>
            </a:r>
            <a:r>
              <a:rPr lang="en-US" sz="2000" dirty="0">
                <a:latin typeface="+mn-lt"/>
                <a:cs typeface="+mn-cs"/>
              </a:rPr>
              <a:t>are two (2) types of monitor as follows</a:t>
            </a:r>
            <a:r>
              <a:rPr lang="en-US" sz="2000" dirty="0" smtClean="0">
                <a:latin typeface="+mn-lt"/>
                <a:cs typeface="+mn-cs"/>
              </a:rPr>
              <a:t>:</a:t>
            </a:r>
          </a:p>
          <a:p>
            <a:pPr eaLnBrk="0" hangingPunct="0">
              <a:spcBef>
                <a:spcPts val="600"/>
              </a:spcBef>
              <a:buClr>
                <a:schemeClr val="accent1"/>
              </a:buClr>
              <a:buSzPct val="70000"/>
              <a:defRPr/>
            </a:pPr>
            <a:endParaRPr lang="en-US" sz="2000" dirty="0">
              <a:latin typeface="+mn-lt"/>
              <a:cs typeface="+mn-cs"/>
            </a:endParaRPr>
          </a:p>
          <a:p>
            <a:pPr eaLnBrk="0" hangingPunct="0">
              <a:lnSpc>
                <a:spcPct val="150000"/>
              </a:lnSpc>
              <a:spcBef>
                <a:spcPts val="600"/>
              </a:spcBef>
              <a:buClr>
                <a:schemeClr val="accent1"/>
              </a:buClr>
              <a:buSzPct val="70000"/>
              <a:buFont typeface="Wingdings" pitchFamily="2" charset="2"/>
              <a:buChar char="v"/>
              <a:defRPr/>
            </a:pPr>
            <a:r>
              <a:rPr lang="en-US" sz="2000" dirty="0" smtClean="0">
                <a:latin typeface="+mn-lt"/>
                <a:cs typeface="+mn-cs"/>
              </a:rPr>
              <a:t> </a:t>
            </a:r>
            <a:r>
              <a:rPr lang="en-US" sz="2000" b="1" dirty="0" smtClean="0">
                <a:solidFill>
                  <a:srgbClr val="00B0F0"/>
                </a:solidFill>
                <a:latin typeface="+mn-lt"/>
                <a:cs typeface="+mn-cs"/>
              </a:rPr>
              <a:t>Cathode </a:t>
            </a:r>
            <a:r>
              <a:rPr lang="en-US" sz="2000" b="1" dirty="0">
                <a:solidFill>
                  <a:srgbClr val="00B0F0"/>
                </a:solidFill>
                <a:latin typeface="+mn-lt"/>
                <a:cs typeface="+mn-cs"/>
              </a:rPr>
              <a:t>Ray Tube </a:t>
            </a:r>
            <a:r>
              <a:rPr lang="en-US" sz="2000" b="1" dirty="0">
                <a:latin typeface="+mn-lt"/>
                <a:cs typeface="+mn-cs"/>
              </a:rPr>
              <a:t>(</a:t>
            </a:r>
            <a:r>
              <a:rPr lang="en-US" sz="2000" b="1" dirty="0">
                <a:solidFill>
                  <a:srgbClr val="00B0F0"/>
                </a:solidFill>
                <a:latin typeface="+mn-lt"/>
                <a:cs typeface="+mn-cs"/>
              </a:rPr>
              <a:t>CRT</a:t>
            </a:r>
            <a:r>
              <a:rPr lang="en-US" sz="2000" b="1" dirty="0" smtClean="0">
                <a:latin typeface="+mn-lt"/>
                <a:cs typeface="+mn-cs"/>
              </a:rPr>
              <a:t>)</a:t>
            </a:r>
          </a:p>
          <a:p>
            <a:pPr eaLnBrk="0" hangingPunct="0">
              <a:lnSpc>
                <a:spcPct val="150000"/>
              </a:lnSpc>
              <a:spcBef>
                <a:spcPts val="600"/>
              </a:spcBef>
              <a:buClr>
                <a:schemeClr val="accent1"/>
              </a:buClr>
              <a:buSzPct val="70000"/>
              <a:defRPr/>
            </a:pPr>
            <a:endParaRPr lang="en-US" sz="2000" b="1" dirty="0" smtClean="0">
              <a:latin typeface="+mn-lt"/>
              <a:cs typeface="+mn-cs"/>
            </a:endParaRPr>
          </a:p>
          <a:p>
            <a:pPr eaLnBrk="0" hangingPunct="0">
              <a:lnSpc>
                <a:spcPct val="150000"/>
              </a:lnSpc>
              <a:spcBef>
                <a:spcPts val="600"/>
              </a:spcBef>
              <a:buClr>
                <a:schemeClr val="accent1"/>
              </a:buClr>
              <a:buSzPct val="70000"/>
              <a:defRPr/>
            </a:pPr>
            <a:endParaRPr lang="en-US" sz="2000" b="1" dirty="0" smtClean="0">
              <a:latin typeface="+mn-lt"/>
              <a:cs typeface="+mn-cs"/>
            </a:endParaRPr>
          </a:p>
          <a:p>
            <a:pPr eaLnBrk="0" hangingPunct="0">
              <a:lnSpc>
                <a:spcPct val="150000"/>
              </a:lnSpc>
              <a:spcBef>
                <a:spcPts val="600"/>
              </a:spcBef>
              <a:buClr>
                <a:schemeClr val="accent1"/>
              </a:buClr>
              <a:buSzPct val="70000"/>
              <a:defRPr/>
            </a:pPr>
            <a:endParaRPr lang="en-US" sz="2000" b="1" dirty="0">
              <a:latin typeface="+mn-lt"/>
              <a:cs typeface="+mn-cs"/>
            </a:endParaRPr>
          </a:p>
          <a:p>
            <a:pPr eaLnBrk="0" hangingPunct="0">
              <a:lnSpc>
                <a:spcPct val="150000"/>
              </a:lnSpc>
              <a:spcBef>
                <a:spcPts val="600"/>
              </a:spcBef>
              <a:buClr>
                <a:schemeClr val="accent1"/>
              </a:buClr>
              <a:buSzPct val="70000"/>
              <a:buFont typeface="Wingdings" pitchFamily="2" charset="2"/>
              <a:buChar char="v"/>
              <a:defRPr/>
            </a:pPr>
            <a:r>
              <a:rPr lang="en-US" sz="2000" b="1" dirty="0">
                <a:latin typeface="+mn-lt"/>
                <a:cs typeface="+mn-cs"/>
              </a:rPr>
              <a:t> </a:t>
            </a:r>
            <a:r>
              <a:rPr lang="en-US" sz="2000" b="1" dirty="0">
                <a:solidFill>
                  <a:srgbClr val="00B0F0"/>
                </a:solidFill>
                <a:latin typeface="+mn-lt"/>
                <a:cs typeface="+mn-cs"/>
              </a:rPr>
              <a:t>Liquid crystal Display </a:t>
            </a:r>
            <a:r>
              <a:rPr lang="en-US" sz="2000" b="1" dirty="0">
                <a:latin typeface="+mn-lt"/>
                <a:cs typeface="+mn-cs"/>
              </a:rPr>
              <a:t>(</a:t>
            </a:r>
            <a:r>
              <a:rPr lang="en-US" sz="2000" b="1" dirty="0">
                <a:solidFill>
                  <a:srgbClr val="00B0F0"/>
                </a:solidFill>
                <a:latin typeface="+mn-lt"/>
                <a:cs typeface="+mn-cs"/>
              </a:rPr>
              <a:t>LCD</a:t>
            </a:r>
            <a:r>
              <a:rPr lang="en-US" sz="2000" b="1" dirty="0">
                <a:latin typeface="+mn-lt"/>
                <a:cs typeface="+mn-cs"/>
              </a:rPr>
              <a:t>)</a:t>
            </a:r>
          </a:p>
        </p:txBody>
      </p:sp>
      <p:pic>
        <p:nvPicPr>
          <p:cNvPr id="10" name="Picture 2" descr="19-widescreen-flat-panel-lcd-monitor.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724400" y="3200400"/>
            <a:ext cx="3962400" cy="2839453"/>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609600"/>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pPr>
              <a:defRPr/>
            </a:pPr>
            <a:r>
              <a:rPr lang="en-US" sz="3200" b="1" dirty="0" smtClean="0">
                <a:solidFill>
                  <a:schemeClr val="bg1"/>
                </a:solidFill>
              </a:rPr>
              <a:t>LIQUID CRYSTAL DISPLAY (LCD)</a:t>
            </a:r>
          </a:p>
        </p:txBody>
      </p:sp>
      <p:pic>
        <p:nvPicPr>
          <p:cNvPr id="24579" name="Picture 2" descr="19-widescreen-flat-panel-lcd-monitor.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800600" y="1524000"/>
            <a:ext cx="4343400" cy="4114800"/>
          </a:xfrm>
          <a:prstGeom prst="rect">
            <a:avLst/>
          </a:prstGeom>
          <a:noFill/>
          <a:ln w="9525">
            <a:noFill/>
            <a:miter lim="800000"/>
            <a:headEnd/>
            <a:tailEnd/>
          </a:ln>
        </p:spPr>
      </p:pic>
      <p:sp>
        <p:nvSpPr>
          <p:cNvPr id="4" name="TextBox 3"/>
          <p:cNvSpPr txBox="1"/>
          <p:nvPr/>
        </p:nvSpPr>
        <p:spPr>
          <a:xfrm>
            <a:off x="381000" y="1524000"/>
            <a:ext cx="4343400" cy="4985980"/>
          </a:xfrm>
          <a:prstGeom prst="rect">
            <a:avLst/>
          </a:prstGeom>
          <a:noFill/>
        </p:spPr>
        <p:txBody>
          <a:bodyPr wrap="square" rtlCol="0">
            <a:spAutoFit/>
          </a:bodyPr>
          <a:lstStyle/>
          <a:p>
            <a:r>
              <a:rPr lang="en-US" sz="2400" dirty="0" smtClean="0"/>
              <a:t>The </a:t>
            </a:r>
            <a:r>
              <a:rPr lang="en-US" sz="2400" b="1" dirty="0" smtClean="0">
                <a:solidFill>
                  <a:srgbClr val="00B0F0"/>
                </a:solidFill>
              </a:rPr>
              <a:t>LCD </a:t>
            </a:r>
            <a:r>
              <a:rPr lang="en-US" sz="2400" dirty="0" smtClean="0"/>
              <a:t>(</a:t>
            </a:r>
            <a:r>
              <a:rPr lang="en-US" sz="2400" dirty="0" smtClean="0">
                <a:solidFill>
                  <a:srgbClr val="00B0F0"/>
                </a:solidFill>
              </a:rPr>
              <a:t>Liquid Crystal Display</a:t>
            </a:r>
            <a:r>
              <a:rPr lang="en-US" sz="2400" dirty="0" smtClean="0"/>
              <a:t>).</a:t>
            </a:r>
          </a:p>
          <a:p>
            <a:endParaRPr lang="en-US" sz="2400" dirty="0" smtClean="0"/>
          </a:p>
          <a:p>
            <a:r>
              <a:rPr lang="en-US" sz="2400" dirty="0" smtClean="0"/>
              <a:t> This is also called </a:t>
            </a:r>
            <a:r>
              <a:rPr lang="en-US" sz="2400" b="1" dirty="0" smtClean="0">
                <a:solidFill>
                  <a:srgbClr val="00B0F0"/>
                </a:solidFill>
              </a:rPr>
              <a:t>Flat screen</a:t>
            </a:r>
            <a:r>
              <a:rPr lang="en-US" sz="2400" dirty="0" smtClean="0"/>
              <a:t>.</a:t>
            </a:r>
          </a:p>
          <a:p>
            <a:endParaRPr lang="en-US" sz="2400" dirty="0" smtClean="0"/>
          </a:p>
          <a:p>
            <a:r>
              <a:rPr lang="en-US" sz="2400" dirty="0" smtClean="0"/>
              <a:t> It has the following advantages over the </a:t>
            </a:r>
            <a:r>
              <a:rPr lang="en-US" sz="2400" dirty="0" smtClean="0">
                <a:solidFill>
                  <a:srgbClr val="00B0F0"/>
                </a:solidFill>
              </a:rPr>
              <a:t>CRT</a:t>
            </a:r>
            <a:r>
              <a:rPr lang="en-US" sz="2400" dirty="0" smtClean="0"/>
              <a:t>:</a:t>
            </a:r>
          </a:p>
          <a:p>
            <a:pPr>
              <a:lnSpc>
                <a:spcPct val="150000"/>
              </a:lnSpc>
              <a:buFont typeface="Wingdings" pitchFamily="2" charset="2"/>
              <a:buChar char="§"/>
            </a:pPr>
            <a:r>
              <a:rPr lang="en-US" sz="2400" b="1" dirty="0" smtClean="0">
                <a:solidFill>
                  <a:srgbClr val="00B0F0"/>
                </a:solidFill>
              </a:rPr>
              <a:t>Takes up less space</a:t>
            </a:r>
          </a:p>
          <a:p>
            <a:pPr>
              <a:lnSpc>
                <a:spcPct val="150000"/>
              </a:lnSpc>
              <a:buFont typeface="Wingdings" pitchFamily="2" charset="2"/>
              <a:buChar char="§"/>
            </a:pPr>
            <a:r>
              <a:rPr lang="en-US" sz="2400" b="1" dirty="0" smtClean="0">
                <a:solidFill>
                  <a:srgbClr val="00B0F0"/>
                </a:solidFill>
              </a:rPr>
              <a:t>Lighter in weight</a:t>
            </a:r>
          </a:p>
          <a:p>
            <a:pPr>
              <a:lnSpc>
                <a:spcPct val="150000"/>
              </a:lnSpc>
              <a:buFont typeface="Wingdings" pitchFamily="2" charset="2"/>
              <a:buChar char="§"/>
            </a:pPr>
            <a:r>
              <a:rPr lang="en-US" sz="2400" b="1" dirty="0" smtClean="0">
                <a:solidFill>
                  <a:srgbClr val="00B0F0"/>
                </a:solidFill>
              </a:rPr>
              <a:t>Uses less power</a:t>
            </a:r>
          </a:p>
          <a:p>
            <a:endParaRPr lang="en-US" dirty="0"/>
          </a:p>
        </p:txBody>
      </p:sp>
    </p:spTree>
  </p:cSld>
  <p:clrMapOvr>
    <a:masterClrMapping/>
  </p:clrMapOvr>
  <p:transition>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81000" y="838200"/>
            <a:ext cx="8458200" cy="2514600"/>
          </a:xfrm>
        </p:spPr>
        <p:txBody>
          <a:bodyPr>
            <a:normAutofit/>
          </a:bodyPr>
          <a:lstStyle/>
          <a:p>
            <a:pPr marL="0" indent="0">
              <a:buFont typeface="Wingdings" pitchFamily="2" charset="2"/>
              <a:buNone/>
            </a:pPr>
            <a:endParaRPr lang="en-US" sz="2000" dirty="0" smtClean="0"/>
          </a:p>
          <a:p>
            <a:pPr marL="0" indent="0">
              <a:buFont typeface="Wingdings" pitchFamily="2" charset="2"/>
              <a:buNone/>
            </a:pPr>
            <a:r>
              <a:rPr lang="en-US" sz="2000" dirty="0" smtClean="0"/>
              <a:t>It is also known as a base unit, is the main body of a desktop computer.</a:t>
            </a:r>
          </a:p>
          <a:p>
            <a:pPr marL="0" indent="0">
              <a:buFont typeface="Wingdings" pitchFamily="2" charset="2"/>
              <a:buNone/>
            </a:pPr>
            <a:endParaRPr lang="en-US" sz="2000" dirty="0" smtClean="0"/>
          </a:p>
          <a:p>
            <a:pPr marL="0" indent="0">
              <a:buFont typeface="Wingdings" pitchFamily="2" charset="2"/>
              <a:buNone/>
            </a:pPr>
            <a:r>
              <a:rPr lang="en-US" sz="2000" dirty="0" smtClean="0"/>
              <a:t>It  consisting of a plastic case containing the </a:t>
            </a:r>
            <a:r>
              <a:rPr lang="en-US" sz="2000" dirty="0" smtClean="0">
                <a:solidFill>
                  <a:srgbClr val="00B0F0"/>
                </a:solidFill>
              </a:rPr>
              <a:t>motherboard</a:t>
            </a:r>
            <a:r>
              <a:rPr lang="en-US" sz="2000" dirty="0" smtClean="0"/>
              <a:t>, </a:t>
            </a:r>
            <a:r>
              <a:rPr lang="en-US" sz="2000" dirty="0" smtClean="0">
                <a:solidFill>
                  <a:srgbClr val="00B0F0"/>
                </a:solidFill>
              </a:rPr>
              <a:t>power supply</a:t>
            </a:r>
            <a:r>
              <a:rPr lang="en-US" sz="2000" dirty="0" smtClean="0"/>
              <a:t>, </a:t>
            </a:r>
            <a:r>
              <a:rPr lang="en-US" sz="2000" dirty="0" smtClean="0">
                <a:solidFill>
                  <a:srgbClr val="00B0F0"/>
                </a:solidFill>
              </a:rPr>
              <a:t>cooling fans, memory models </a:t>
            </a:r>
            <a:r>
              <a:rPr lang="en-US" sz="2000" dirty="0" smtClean="0"/>
              <a:t>and </a:t>
            </a:r>
            <a:r>
              <a:rPr lang="en-US" sz="2000" dirty="0" smtClean="0">
                <a:solidFill>
                  <a:srgbClr val="00B0F0"/>
                </a:solidFill>
              </a:rPr>
              <a:t>expansion cards </a:t>
            </a:r>
            <a:r>
              <a:rPr lang="en-US" sz="2000" dirty="0" smtClean="0"/>
              <a:t>that are plugged into the motherboard, such as </a:t>
            </a:r>
            <a:r>
              <a:rPr lang="en-US" sz="2000" dirty="0" smtClean="0">
                <a:solidFill>
                  <a:srgbClr val="00B0F0"/>
                </a:solidFill>
              </a:rPr>
              <a:t>video</a:t>
            </a:r>
            <a:r>
              <a:rPr lang="en-US" sz="2000" dirty="0" smtClean="0"/>
              <a:t> and </a:t>
            </a:r>
            <a:r>
              <a:rPr lang="en-US" sz="2000" dirty="0" smtClean="0">
                <a:solidFill>
                  <a:srgbClr val="00B0F0"/>
                </a:solidFill>
              </a:rPr>
              <a:t>networ</a:t>
            </a:r>
            <a:r>
              <a:rPr lang="en-US" sz="2000" dirty="0" smtClean="0"/>
              <a:t>k card.</a:t>
            </a:r>
          </a:p>
        </p:txBody>
      </p:sp>
      <p:sp>
        <p:nvSpPr>
          <p:cNvPr id="3" name="Title 1"/>
          <p:cNvSpPr txBox="1">
            <a:spLocks/>
          </p:cNvSpPr>
          <p:nvPr/>
        </p:nvSpPr>
        <p:spPr>
          <a:xfrm>
            <a:off x="533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System unit</a:t>
            </a:r>
          </a:p>
        </p:txBody>
      </p:sp>
      <p:sp>
        <p:nvSpPr>
          <p:cNvPr id="7" name="TextBox 6"/>
          <p:cNvSpPr txBox="1"/>
          <p:nvPr/>
        </p:nvSpPr>
        <p:spPr>
          <a:xfrm>
            <a:off x="1066801" y="3886201"/>
            <a:ext cx="461665" cy="1426031"/>
          </a:xfrm>
          <a:prstGeom prst="rect">
            <a:avLst/>
          </a:prstGeom>
          <a:noFill/>
        </p:spPr>
        <p:txBody>
          <a:bodyPr vert="vert270" wrap="none">
            <a:spAutoFit/>
          </a:bodyPr>
          <a:lstStyle/>
          <a:p>
            <a:pPr>
              <a:defRPr/>
            </a:pPr>
            <a:r>
              <a:rPr lang="en-US" b="1" dirty="0">
                <a:solidFill>
                  <a:srgbClr val="FF0000"/>
                </a:solidFill>
              </a:rPr>
              <a:t>System Unit</a:t>
            </a:r>
          </a:p>
        </p:txBody>
      </p:sp>
      <p:cxnSp>
        <p:nvCxnSpPr>
          <p:cNvPr id="9" name="Straight Arrow Connector 8"/>
          <p:cNvCxnSpPr>
            <a:stCxn id="7" idx="3"/>
          </p:cNvCxnSpPr>
          <p:nvPr/>
        </p:nvCxnSpPr>
        <p:spPr>
          <a:xfrm>
            <a:off x="1528466" y="4599217"/>
            <a:ext cx="1595734" cy="201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cstate="print"/>
          <a:srcRect/>
          <a:stretch>
            <a:fillRect/>
          </a:stretch>
        </p:blipFill>
        <p:spPr bwMode="auto">
          <a:xfrm>
            <a:off x="2743200" y="3124200"/>
            <a:ext cx="2647507" cy="2991293"/>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406640" cy="7620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TYPES OF SYSTEM UNIT</a:t>
            </a:r>
            <a:endParaRPr lang="en-US" dirty="0"/>
          </a:p>
        </p:txBody>
      </p:sp>
      <p:pic>
        <p:nvPicPr>
          <p:cNvPr id="1026" name="Picture 2"/>
          <p:cNvPicPr>
            <a:picLocks noChangeAspect="1" noChangeArrowheads="1"/>
          </p:cNvPicPr>
          <p:nvPr/>
        </p:nvPicPr>
        <p:blipFill>
          <a:blip r:embed="rId2" cstate="print"/>
          <a:srcRect b="59877"/>
          <a:stretch>
            <a:fillRect/>
          </a:stretch>
        </p:blipFill>
        <p:spPr bwMode="auto">
          <a:xfrm>
            <a:off x="533400" y="2209800"/>
            <a:ext cx="8229600" cy="3924300"/>
          </a:xfrm>
          <a:prstGeom prst="rect">
            <a:avLst/>
          </a:prstGeom>
          <a:noFill/>
          <a:ln w="9525">
            <a:noFill/>
            <a:miter lim="800000"/>
            <a:headEnd/>
            <a:tailEnd/>
          </a:ln>
        </p:spPr>
      </p:pic>
      <p:sp>
        <p:nvSpPr>
          <p:cNvPr id="6" name="TextBox 5"/>
          <p:cNvSpPr txBox="1"/>
          <p:nvPr/>
        </p:nvSpPr>
        <p:spPr>
          <a:xfrm>
            <a:off x="533400" y="1600200"/>
            <a:ext cx="7924800" cy="369332"/>
          </a:xfrm>
          <a:prstGeom prst="rect">
            <a:avLst/>
          </a:prstGeom>
          <a:noFill/>
        </p:spPr>
        <p:txBody>
          <a:bodyPr wrap="square" rtlCol="0">
            <a:spAutoFit/>
          </a:bodyPr>
          <a:lstStyle/>
          <a:p>
            <a:r>
              <a:rPr lang="en-US" dirty="0" smtClean="0"/>
              <a:t>They are two (2) types of system unit</a:t>
            </a:r>
            <a:endParaRPr lang="en-US" dirty="0"/>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685800"/>
          </a:xfrm>
          <a:ln/>
        </p:spPr>
        <p:style>
          <a:lnRef idx="3">
            <a:schemeClr val="lt1"/>
          </a:lnRef>
          <a:fillRef idx="1">
            <a:schemeClr val="accent4"/>
          </a:fillRef>
          <a:effectRef idx="1">
            <a:schemeClr val="accent4"/>
          </a:effectRef>
          <a:fontRef idx="minor">
            <a:schemeClr val="lt1"/>
          </a:fontRef>
        </p:style>
        <p:txBody>
          <a:bodyPr anchor="t">
            <a:normAutofit fontScale="90000"/>
          </a:bodyPr>
          <a:lstStyle/>
          <a:p>
            <a:pPr>
              <a:defRPr/>
            </a:pPr>
            <a:r>
              <a:rPr lang="en-US" b="1" dirty="0" smtClean="0">
                <a:solidFill>
                  <a:schemeClr val="bg1"/>
                </a:solidFill>
              </a:rPr>
              <a:t>Introduction to computer</a:t>
            </a:r>
            <a:endParaRPr lang="en-US" dirty="0">
              <a:solidFill>
                <a:schemeClr val="bg1"/>
              </a:solidFill>
            </a:endParaRPr>
          </a:p>
        </p:txBody>
      </p:sp>
      <p:sp>
        <p:nvSpPr>
          <p:cNvPr id="10243" name="Content Placeholder 2"/>
          <p:cNvSpPr>
            <a:spLocks noGrp="1"/>
          </p:cNvSpPr>
          <p:nvPr>
            <p:ph idx="1"/>
          </p:nvPr>
        </p:nvSpPr>
        <p:spPr>
          <a:xfrm>
            <a:off x="609600" y="990601"/>
            <a:ext cx="8153400" cy="2666999"/>
          </a:xfrm>
          <a:ln>
            <a:noFill/>
          </a:ln>
          <a:effectLst>
            <a:outerShdw blurRad="149987" dist="250190" dir="8460000" algn="ctr">
              <a:srgbClr val="000000">
                <a:alpha val="28000"/>
              </a:srgbClr>
            </a:outerShdw>
          </a:effectLst>
        </p:spPr>
        <p:txBody>
          <a:bodyPr>
            <a:normAutofit/>
          </a:bodyPr>
          <a:lstStyle/>
          <a:p>
            <a:pPr marL="0" indent="0">
              <a:buFont typeface="Wingdings" pitchFamily="2" charset="2"/>
              <a:buNone/>
            </a:pPr>
            <a:r>
              <a:rPr lang="en-US" sz="3600" b="1" dirty="0" smtClean="0"/>
              <a:t>A </a:t>
            </a:r>
            <a:r>
              <a:rPr lang="en-US" sz="3600" b="1" dirty="0" smtClean="0">
                <a:solidFill>
                  <a:srgbClr val="00B0F0"/>
                </a:solidFill>
              </a:rPr>
              <a:t>computer </a:t>
            </a:r>
            <a:r>
              <a:rPr lang="en-US" sz="3600" b="1" dirty="0" smtClean="0"/>
              <a:t>is an </a:t>
            </a:r>
            <a:r>
              <a:rPr lang="en-US" sz="3600" b="1" dirty="0" smtClean="0"/>
              <a:t>electronic device, which </a:t>
            </a:r>
            <a:r>
              <a:rPr lang="en-US" sz="3600" b="1" dirty="0" smtClean="0"/>
              <a:t>will operate on arithmetic and Logical operations.</a:t>
            </a:r>
            <a:endParaRPr lang="en-US" b="1" dirty="0" smtClean="0"/>
          </a:p>
        </p:txBody>
      </p:sp>
      <p:pic>
        <p:nvPicPr>
          <p:cNvPr id="6" name="Picture 5"/>
          <p:cNvPicPr/>
          <p:nvPr/>
        </p:nvPicPr>
        <p:blipFill>
          <a:blip r:embed="rId2" cstate="print"/>
          <a:srcRect/>
          <a:stretch>
            <a:fillRect/>
          </a:stretch>
        </p:blipFill>
        <p:spPr bwMode="auto">
          <a:xfrm>
            <a:off x="3352800" y="3276600"/>
            <a:ext cx="4419600" cy="2895600"/>
          </a:xfrm>
          <a:prstGeom prst="rect">
            <a:avLst/>
          </a:prstGeom>
          <a:noFill/>
          <a:ln w="9525">
            <a:noFill/>
            <a:miter lim="800000"/>
            <a:headEnd/>
            <a:tailEnd/>
          </a:ln>
        </p:spPr>
      </p:pic>
      <p:pic>
        <p:nvPicPr>
          <p:cNvPr id="7" name="Picture 6" descr="http://t3.gstatic.com/images?q=tbn:ANd9GcQEeLBbCdm-mBPYmMmhrwoyYjGCMOX8dkEIzhA2pyoA_4r_lL2R">
            <a:hlinkClick r:id="rId3"/>
          </p:cNvPr>
          <p:cNvPicPr/>
          <p:nvPr/>
        </p:nvPicPr>
        <p:blipFill>
          <a:blip r:embed="rId4" cstate="print"/>
          <a:srcRect/>
          <a:stretch>
            <a:fillRect/>
          </a:stretch>
        </p:blipFill>
        <p:spPr bwMode="auto">
          <a:xfrm>
            <a:off x="381000" y="3581400"/>
            <a:ext cx="3200400" cy="25146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228600"/>
            <a:ext cx="75438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Components of the System unit</a:t>
            </a:r>
          </a:p>
        </p:txBody>
      </p:sp>
      <p:pic>
        <p:nvPicPr>
          <p:cNvPr id="26627" name="Picture 2" descr="38127854_1.jpg"/>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a:off x="2286000" y="914400"/>
            <a:ext cx="1423989" cy="1285875"/>
          </a:xfrm>
          <a:prstGeom prst="rect">
            <a:avLst/>
          </a:prstGeom>
          <a:noFill/>
          <a:ln w="9525">
            <a:noFill/>
            <a:miter lim="800000"/>
            <a:headEnd/>
            <a:tailEnd/>
          </a:ln>
        </p:spPr>
      </p:pic>
      <p:pic>
        <p:nvPicPr>
          <p:cNvPr id="26628" name="Picture 3" descr="Choose-power-supply-computer-exactly.jpg"/>
          <p:cNvPicPr>
            <a:picLocks noChangeAspect="1"/>
          </p:cNvPicPr>
          <p:nvPr/>
        </p:nvPicPr>
        <p:blipFill>
          <a:blip r:embed="rId4" cstate="print">
            <a:clrChange>
              <a:clrFrom>
                <a:srgbClr val="FFFFFF"/>
              </a:clrFrom>
              <a:clrTo>
                <a:srgbClr val="FFFFFF">
                  <a:alpha val="0"/>
                </a:srgbClr>
              </a:clrTo>
            </a:clrChange>
          </a:blip>
          <a:srcRect t="15385" b="19231"/>
          <a:stretch>
            <a:fillRect/>
          </a:stretch>
        </p:blipFill>
        <p:spPr bwMode="auto">
          <a:xfrm>
            <a:off x="3657600" y="990600"/>
            <a:ext cx="1524000" cy="1066800"/>
          </a:xfrm>
          <a:prstGeom prst="rect">
            <a:avLst/>
          </a:prstGeom>
          <a:noFill/>
          <a:ln w="9525">
            <a:noFill/>
            <a:miter lim="800000"/>
            <a:headEnd/>
            <a:tailEnd/>
          </a:ln>
        </p:spPr>
      </p:pic>
      <p:pic>
        <p:nvPicPr>
          <p:cNvPr id="26629" name="Picture 4" descr="computer-cpu.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rot="1608013">
            <a:off x="1631608" y="2735445"/>
            <a:ext cx="1752600" cy="1155608"/>
          </a:xfrm>
          <a:prstGeom prst="rect">
            <a:avLst/>
          </a:prstGeom>
          <a:noFill/>
          <a:ln w="9525">
            <a:noFill/>
            <a:miter lim="800000"/>
            <a:headEnd/>
            <a:tailEnd/>
          </a:ln>
        </p:spPr>
      </p:pic>
      <p:pic>
        <p:nvPicPr>
          <p:cNvPr id="26630" name="Picture 5" descr="cpu-cooling-01.jpg"/>
          <p:cNvPicPr>
            <a:picLocks noChangeAspect="1"/>
          </p:cNvPicPr>
          <p:nvPr/>
        </p:nvPicPr>
        <p:blipFill>
          <a:blip r:embed="rId6" cstate="print">
            <a:clrChange>
              <a:clrFrom>
                <a:srgbClr val="DDDCD8"/>
              </a:clrFrom>
              <a:clrTo>
                <a:srgbClr val="DDDCD8">
                  <a:alpha val="0"/>
                </a:srgbClr>
              </a:clrTo>
            </a:clrChange>
          </a:blip>
          <a:srcRect/>
          <a:stretch>
            <a:fillRect/>
          </a:stretch>
        </p:blipFill>
        <p:spPr bwMode="auto">
          <a:xfrm>
            <a:off x="6934200" y="2362200"/>
            <a:ext cx="1524000" cy="1219200"/>
          </a:xfrm>
          <a:prstGeom prst="rect">
            <a:avLst/>
          </a:prstGeom>
          <a:noFill/>
          <a:ln w="9525">
            <a:noFill/>
            <a:miter lim="800000"/>
            <a:headEnd/>
            <a:tailEnd/>
          </a:ln>
        </p:spPr>
      </p:pic>
      <p:pic>
        <p:nvPicPr>
          <p:cNvPr id="26631" name="Picture 6" descr="CR2032.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457200" y="1066800"/>
            <a:ext cx="1524000" cy="1066800"/>
          </a:xfrm>
          <a:prstGeom prst="rect">
            <a:avLst/>
          </a:prstGeom>
          <a:noFill/>
          <a:ln w="9525">
            <a:noFill/>
            <a:miter lim="800000"/>
            <a:headEnd/>
            <a:tailEnd/>
          </a:ln>
        </p:spPr>
      </p:pic>
      <p:pic>
        <p:nvPicPr>
          <p:cNvPr id="26632" name="Picture 7" descr="harddisk-Main+Part.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rot="17568984">
            <a:off x="6607539" y="860776"/>
            <a:ext cx="1329699" cy="1385573"/>
          </a:xfrm>
          <a:prstGeom prst="rect">
            <a:avLst/>
          </a:prstGeom>
          <a:noFill/>
          <a:ln w="9525">
            <a:noFill/>
            <a:miter lim="800000"/>
            <a:headEnd/>
            <a:tailEnd/>
          </a:ln>
        </p:spPr>
      </p:pic>
      <p:pic>
        <p:nvPicPr>
          <p:cNvPr id="26633" name="Picture 8" descr="image.php.jpg"/>
          <p:cNvPicPr>
            <a:picLocks noChangeAspect="1"/>
          </p:cNvPicPr>
          <p:nvPr/>
        </p:nvPicPr>
        <p:blipFill>
          <a:blip r:embed="rId9" cstate="print">
            <a:clrChange>
              <a:clrFrom>
                <a:srgbClr val="FFFFFF"/>
              </a:clrFrom>
              <a:clrTo>
                <a:srgbClr val="FFFFFF">
                  <a:alpha val="0"/>
                </a:srgbClr>
              </a:clrTo>
            </a:clrChange>
          </a:blip>
          <a:srcRect t="42667" b="14667"/>
          <a:stretch>
            <a:fillRect/>
          </a:stretch>
        </p:blipFill>
        <p:spPr bwMode="auto">
          <a:xfrm>
            <a:off x="3886200" y="2209800"/>
            <a:ext cx="1981200" cy="914400"/>
          </a:xfrm>
          <a:prstGeom prst="rect">
            <a:avLst/>
          </a:prstGeom>
          <a:noFill/>
          <a:ln w="9525">
            <a:noFill/>
            <a:miter lim="800000"/>
            <a:headEnd/>
            <a:tailEnd/>
          </a:ln>
        </p:spPr>
      </p:pic>
      <p:pic>
        <p:nvPicPr>
          <p:cNvPr id="26634" name="Picture 9" descr="Video_Card.jpg"/>
          <p:cNvPicPr>
            <a:picLocks noChangeAspect="1"/>
          </p:cNvPicPr>
          <p:nvPr/>
        </p:nvPicPr>
        <p:blipFill>
          <a:blip r:embed="rId10" cstate="print">
            <a:clrChange>
              <a:clrFrom>
                <a:srgbClr val="FFFFFF"/>
              </a:clrFrom>
              <a:clrTo>
                <a:srgbClr val="FFFFFF">
                  <a:alpha val="0"/>
                </a:srgbClr>
              </a:clrTo>
            </a:clrChange>
          </a:blip>
          <a:srcRect t="16000" b="17332"/>
          <a:stretch>
            <a:fillRect/>
          </a:stretch>
        </p:blipFill>
        <p:spPr bwMode="auto">
          <a:xfrm rot="4940722">
            <a:off x="-119542" y="2999639"/>
            <a:ext cx="2286000" cy="1143000"/>
          </a:xfrm>
          <a:prstGeom prst="rect">
            <a:avLst/>
          </a:prstGeom>
          <a:noFill/>
          <a:ln w="9525">
            <a:noFill/>
            <a:miter lim="800000"/>
            <a:headEnd/>
            <a:tailEnd/>
          </a:ln>
        </p:spPr>
      </p:pic>
      <p:pic>
        <p:nvPicPr>
          <p:cNvPr id="26635" name="Picture 10" descr="ide-cable.jpg"/>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rot="12621807">
            <a:off x="1175691" y="5494892"/>
            <a:ext cx="1524000" cy="1344612"/>
          </a:xfrm>
          <a:prstGeom prst="rect">
            <a:avLst/>
          </a:prstGeom>
          <a:noFill/>
          <a:ln w="9525">
            <a:noFill/>
            <a:miter lim="800000"/>
            <a:headEnd/>
            <a:tailEnd/>
          </a:ln>
        </p:spPr>
      </p:pic>
      <p:pic>
        <p:nvPicPr>
          <p:cNvPr id="26636" name="Picture 11" descr="256_MB_DDR_333_Cl2_5_Pc2700_RAM_Chip_Brand_New_Chip.jpg"/>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rot="18399615">
            <a:off x="6831507" y="3798274"/>
            <a:ext cx="1849791" cy="1849791"/>
          </a:xfrm>
          <a:prstGeom prst="rect">
            <a:avLst/>
          </a:prstGeom>
          <a:noFill/>
          <a:ln w="9525">
            <a:noFill/>
            <a:miter lim="800000"/>
            <a:headEnd/>
            <a:tailEnd/>
          </a:ln>
        </p:spPr>
      </p:pic>
      <p:sp>
        <p:nvSpPr>
          <p:cNvPr id="26638" name="TextBox 14"/>
          <p:cNvSpPr txBox="1">
            <a:spLocks noChangeArrowheads="1"/>
          </p:cNvSpPr>
          <p:nvPr/>
        </p:nvSpPr>
        <p:spPr bwMode="auto">
          <a:xfrm>
            <a:off x="8077200" y="914400"/>
            <a:ext cx="914400" cy="646331"/>
          </a:xfrm>
          <a:prstGeom prst="rect">
            <a:avLst/>
          </a:prstGeom>
          <a:noFill/>
          <a:ln w="9525">
            <a:noFill/>
            <a:miter lim="800000"/>
            <a:headEnd/>
            <a:tailEnd/>
          </a:ln>
        </p:spPr>
        <p:txBody>
          <a:bodyPr>
            <a:spAutoFit/>
          </a:bodyPr>
          <a:lstStyle/>
          <a:p>
            <a:r>
              <a:rPr lang="en-US" b="1" dirty="0">
                <a:solidFill>
                  <a:srgbClr val="00B0F0"/>
                </a:solidFill>
              </a:rPr>
              <a:t>Hard Disk</a:t>
            </a:r>
          </a:p>
        </p:txBody>
      </p:sp>
      <p:cxnSp>
        <p:nvCxnSpPr>
          <p:cNvPr id="16" name="Straight Arrow Connector 15"/>
          <p:cNvCxnSpPr/>
          <p:nvPr/>
        </p:nvCxnSpPr>
        <p:spPr>
          <a:xfrm flipH="1">
            <a:off x="1905000" y="5943600"/>
            <a:ext cx="7620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640" name="TextBox 16"/>
          <p:cNvSpPr txBox="1">
            <a:spLocks noChangeArrowheads="1"/>
          </p:cNvSpPr>
          <p:nvPr/>
        </p:nvSpPr>
        <p:spPr bwMode="auto">
          <a:xfrm>
            <a:off x="990600" y="6488668"/>
            <a:ext cx="1981200" cy="369332"/>
          </a:xfrm>
          <a:prstGeom prst="rect">
            <a:avLst/>
          </a:prstGeom>
          <a:noFill/>
          <a:ln w="9525">
            <a:noFill/>
            <a:miter lim="800000"/>
            <a:headEnd/>
            <a:tailEnd/>
          </a:ln>
        </p:spPr>
        <p:txBody>
          <a:bodyPr wrap="square">
            <a:spAutoFit/>
          </a:bodyPr>
          <a:lstStyle/>
          <a:p>
            <a:r>
              <a:rPr lang="en-US" b="1" dirty="0"/>
              <a:t>Ribbon Cables</a:t>
            </a:r>
          </a:p>
        </p:txBody>
      </p:sp>
      <p:sp>
        <p:nvSpPr>
          <p:cNvPr id="26642" name="TextBox 19"/>
          <p:cNvSpPr txBox="1">
            <a:spLocks noChangeArrowheads="1"/>
          </p:cNvSpPr>
          <p:nvPr/>
        </p:nvSpPr>
        <p:spPr bwMode="auto">
          <a:xfrm>
            <a:off x="381000" y="4648200"/>
            <a:ext cx="1524000" cy="646331"/>
          </a:xfrm>
          <a:prstGeom prst="rect">
            <a:avLst/>
          </a:prstGeom>
          <a:noFill/>
          <a:ln w="9525">
            <a:noFill/>
            <a:miter lim="800000"/>
            <a:headEnd/>
            <a:tailEnd/>
          </a:ln>
        </p:spPr>
        <p:txBody>
          <a:bodyPr>
            <a:spAutoFit/>
          </a:bodyPr>
          <a:lstStyle/>
          <a:p>
            <a:r>
              <a:rPr lang="en-US" b="1" dirty="0">
                <a:solidFill>
                  <a:srgbClr val="00B0F0"/>
                </a:solidFill>
              </a:rPr>
              <a:t>Video Card (VGA)</a:t>
            </a:r>
          </a:p>
        </p:txBody>
      </p:sp>
      <p:sp>
        <p:nvSpPr>
          <p:cNvPr id="26644" name="TextBox 21"/>
          <p:cNvSpPr txBox="1">
            <a:spLocks noChangeArrowheads="1"/>
          </p:cNvSpPr>
          <p:nvPr/>
        </p:nvSpPr>
        <p:spPr bwMode="auto">
          <a:xfrm>
            <a:off x="0" y="2057400"/>
            <a:ext cx="1828800" cy="369332"/>
          </a:xfrm>
          <a:prstGeom prst="rect">
            <a:avLst/>
          </a:prstGeom>
          <a:noFill/>
          <a:ln w="9525">
            <a:noFill/>
            <a:miter lim="800000"/>
            <a:headEnd/>
            <a:tailEnd/>
          </a:ln>
        </p:spPr>
        <p:txBody>
          <a:bodyPr>
            <a:spAutoFit/>
          </a:bodyPr>
          <a:lstStyle/>
          <a:p>
            <a:r>
              <a:rPr lang="en-US" b="1" dirty="0">
                <a:solidFill>
                  <a:srgbClr val="00B0F0"/>
                </a:solidFill>
              </a:rPr>
              <a:t>Cmon Battery</a:t>
            </a:r>
          </a:p>
        </p:txBody>
      </p:sp>
      <p:sp>
        <p:nvSpPr>
          <p:cNvPr id="26646" name="TextBox 23"/>
          <p:cNvSpPr txBox="1">
            <a:spLocks noChangeArrowheads="1"/>
          </p:cNvSpPr>
          <p:nvPr/>
        </p:nvSpPr>
        <p:spPr bwMode="auto">
          <a:xfrm>
            <a:off x="5410200" y="1066800"/>
            <a:ext cx="914400" cy="646331"/>
          </a:xfrm>
          <a:prstGeom prst="rect">
            <a:avLst/>
          </a:prstGeom>
          <a:noFill/>
          <a:ln w="9525">
            <a:noFill/>
            <a:miter lim="800000"/>
            <a:headEnd/>
            <a:tailEnd/>
          </a:ln>
        </p:spPr>
        <p:txBody>
          <a:bodyPr>
            <a:spAutoFit/>
          </a:bodyPr>
          <a:lstStyle/>
          <a:p>
            <a:r>
              <a:rPr lang="en-US" b="1" dirty="0">
                <a:solidFill>
                  <a:srgbClr val="00B0F0"/>
                </a:solidFill>
              </a:rPr>
              <a:t>Power Pack</a:t>
            </a:r>
          </a:p>
        </p:txBody>
      </p:sp>
      <p:sp>
        <p:nvSpPr>
          <p:cNvPr id="26648" name="TextBox 26"/>
          <p:cNvSpPr txBox="1">
            <a:spLocks noChangeArrowheads="1"/>
          </p:cNvSpPr>
          <p:nvPr/>
        </p:nvSpPr>
        <p:spPr bwMode="auto">
          <a:xfrm>
            <a:off x="7543800" y="5715000"/>
            <a:ext cx="1066800" cy="369332"/>
          </a:xfrm>
          <a:prstGeom prst="rect">
            <a:avLst/>
          </a:prstGeom>
          <a:noFill/>
          <a:ln w="9525">
            <a:noFill/>
            <a:miter lim="800000"/>
            <a:headEnd/>
            <a:tailEnd/>
          </a:ln>
        </p:spPr>
        <p:txBody>
          <a:bodyPr>
            <a:spAutoFit/>
          </a:bodyPr>
          <a:lstStyle/>
          <a:p>
            <a:r>
              <a:rPr lang="en-US" b="1" dirty="0">
                <a:solidFill>
                  <a:srgbClr val="00B0F0"/>
                </a:solidFill>
              </a:rPr>
              <a:t>Memory</a:t>
            </a:r>
          </a:p>
        </p:txBody>
      </p:sp>
      <p:sp>
        <p:nvSpPr>
          <p:cNvPr id="26650" name="TextBox 28"/>
          <p:cNvSpPr txBox="1">
            <a:spLocks noChangeArrowheads="1"/>
          </p:cNvSpPr>
          <p:nvPr/>
        </p:nvSpPr>
        <p:spPr bwMode="auto">
          <a:xfrm>
            <a:off x="2362200" y="3810000"/>
            <a:ext cx="914400" cy="369332"/>
          </a:xfrm>
          <a:prstGeom prst="rect">
            <a:avLst/>
          </a:prstGeom>
          <a:noFill/>
          <a:ln w="9525">
            <a:noFill/>
            <a:miter lim="800000"/>
            <a:headEnd/>
            <a:tailEnd/>
          </a:ln>
        </p:spPr>
        <p:txBody>
          <a:bodyPr>
            <a:spAutoFit/>
          </a:bodyPr>
          <a:lstStyle/>
          <a:p>
            <a:r>
              <a:rPr lang="en-US" b="1" dirty="0">
                <a:solidFill>
                  <a:srgbClr val="00B0F0"/>
                </a:solidFill>
              </a:rPr>
              <a:t>CPU</a:t>
            </a:r>
          </a:p>
        </p:txBody>
      </p:sp>
      <p:sp>
        <p:nvSpPr>
          <p:cNvPr id="26652" name="TextBox 30"/>
          <p:cNvSpPr txBox="1">
            <a:spLocks noChangeArrowheads="1"/>
          </p:cNvSpPr>
          <p:nvPr/>
        </p:nvSpPr>
        <p:spPr bwMode="auto">
          <a:xfrm>
            <a:off x="2438400" y="2133600"/>
            <a:ext cx="1219200" cy="646331"/>
          </a:xfrm>
          <a:prstGeom prst="rect">
            <a:avLst/>
          </a:prstGeom>
          <a:noFill/>
          <a:ln w="9525">
            <a:noFill/>
            <a:miter lim="800000"/>
            <a:headEnd/>
            <a:tailEnd/>
          </a:ln>
        </p:spPr>
        <p:txBody>
          <a:bodyPr>
            <a:spAutoFit/>
          </a:bodyPr>
          <a:lstStyle/>
          <a:p>
            <a:r>
              <a:rPr lang="en-US" b="1" dirty="0">
                <a:solidFill>
                  <a:srgbClr val="00B0F0"/>
                </a:solidFill>
              </a:rPr>
              <a:t>CD-ROM </a:t>
            </a:r>
            <a:r>
              <a:rPr lang="en-US" b="1" dirty="0" smtClean="0">
                <a:solidFill>
                  <a:srgbClr val="00B0F0"/>
                </a:solidFill>
              </a:rPr>
              <a:t>Drive</a:t>
            </a:r>
            <a:endParaRPr lang="en-US" b="1" dirty="0">
              <a:solidFill>
                <a:srgbClr val="00B0F0"/>
              </a:solidFill>
            </a:endParaRPr>
          </a:p>
        </p:txBody>
      </p:sp>
      <p:sp>
        <p:nvSpPr>
          <p:cNvPr id="26654" name="TextBox 33"/>
          <p:cNvSpPr txBox="1">
            <a:spLocks noChangeArrowheads="1"/>
          </p:cNvSpPr>
          <p:nvPr/>
        </p:nvSpPr>
        <p:spPr bwMode="auto">
          <a:xfrm>
            <a:off x="4038600" y="3124200"/>
            <a:ext cx="1524000" cy="646331"/>
          </a:xfrm>
          <a:prstGeom prst="rect">
            <a:avLst/>
          </a:prstGeom>
          <a:noFill/>
          <a:ln w="9525">
            <a:noFill/>
            <a:miter lim="800000"/>
            <a:headEnd/>
            <a:tailEnd/>
          </a:ln>
        </p:spPr>
        <p:txBody>
          <a:bodyPr>
            <a:spAutoFit/>
          </a:bodyPr>
          <a:lstStyle/>
          <a:p>
            <a:pPr algn="ctr"/>
            <a:r>
              <a:rPr lang="en-US" b="1" dirty="0">
                <a:solidFill>
                  <a:srgbClr val="00B0F0"/>
                </a:solidFill>
              </a:rPr>
              <a:t>Floppy Disk </a:t>
            </a:r>
            <a:r>
              <a:rPr lang="en-US" b="1" dirty="0" smtClean="0">
                <a:solidFill>
                  <a:srgbClr val="00B0F0"/>
                </a:solidFill>
              </a:rPr>
              <a:t>Drive</a:t>
            </a:r>
            <a:endParaRPr lang="en-US" b="1" dirty="0">
              <a:solidFill>
                <a:srgbClr val="00B0F0"/>
              </a:solidFill>
            </a:endParaRPr>
          </a:p>
        </p:txBody>
      </p:sp>
      <p:sp>
        <p:nvSpPr>
          <p:cNvPr id="26656" name="TextBox 36"/>
          <p:cNvSpPr txBox="1">
            <a:spLocks noChangeArrowheads="1"/>
          </p:cNvSpPr>
          <p:nvPr/>
        </p:nvSpPr>
        <p:spPr bwMode="auto">
          <a:xfrm>
            <a:off x="6073777" y="2322513"/>
            <a:ext cx="1165225" cy="646331"/>
          </a:xfrm>
          <a:prstGeom prst="rect">
            <a:avLst/>
          </a:prstGeom>
          <a:noFill/>
          <a:ln w="9525">
            <a:noFill/>
            <a:miter lim="800000"/>
            <a:headEnd/>
            <a:tailEnd/>
          </a:ln>
        </p:spPr>
        <p:txBody>
          <a:bodyPr>
            <a:spAutoFit/>
          </a:bodyPr>
          <a:lstStyle/>
          <a:p>
            <a:r>
              <a:rPr lang="en-US" b="1" dirty="0">
                <a:solidFill>
                  <a:srgbClr val="00B0F0"/>
                </a:solidFill>
              </a:rPr>
              <a:t>Cooling Fan</a:t>
            </a:r>
          </a:p>
        </p:txBody>
      </p:sp>
      <p:sp>
        <p:nvSpPr>
          <p:cNvPr id="26658" name="TextBox 38"/>
          <p:cNvSpPr txBox="1">
            <a:spLocks noChangeArrowheads="1"/>
          </p:cNvSpPr>
          <p:nvPr/>
        </p:nvSpPr>
        <p:spPr bwMode="auto">
          <a:xfrm>
            <a:off x="6248400" y="3276600"/>
            <a:ext cx="1165225" cy="646331"/>
          </a:xfrm>
          <a:prstGeom prst="rect">
            <a:avLst/>
          </a:prstGeom>
          <a:noFill/>
          <a:ln w="9525">
            <a:noFill/>
            <a:miter lim="800000"/>
            <a:headEnd/>
            <a:tailEnd/>
          </a:ln>
        </p:spPr>
        <p:txBody>
          <a:bodyPr>
            <a:spAutoFit/>
          </a:bodyPr>
          <a:lstStyle/>
          <a:p>
            <a:r>
              <a:rPr lang="en-US" b="1" dirty="0">
                <a:solidFill>
                  <a:srgbClr val="00B0F0"/>
                </a:solidFill>
              </a:rPr>
              <a:t>Heat</a:t>
            </a:r>
            <a:r>
              <a:rPr lang="en-US" b="1" dirty="0"/>
              <a:t> </a:t>
            </a:r>
            <a:r>
              <a:rPr lang="en-US" b="1" dirty="0">
                <a:solidFill>
                  <a:srgbClr val="00B0F0"/>
                </a:solidFill>
              </a:rPr>
              <a:t>Sink</a:t>
            </a:r>
          </a:p>
        </p:txBody>
      </p:sp>
      <p:pic>
        <p:nvPicPr>
          <p:cNvPr id="37" name="Picture 36"/>
          <p:cNvPicPr/>
          <p:nvPr/>
        </p:nvPicPr>
        <p:blipFill>
          <a:blip r:embed="rId13" cstate="print"/>
          <a:srcRect/>
          <a:stretch>
            <a:fillRect/>
          </a:stretch>
        </p:blipFill>
        <p:spPr bwMode="auto">
          <a:xfrm>
            <a:off x="3429000" y="4114800"/>
            <a:ext cx="3429000" cy="2057400"/>
          </a:xfrm>
          <a:prstGeom prst="rect">
            <a:avLst/>
          </a:prstGeom>
          <a:noFill/>
          <a:ln w="9525">
            <a:noFill/>
            <a:miter lim="800000"/>
            <a:headEnd/>
            <a:tailEnd/>
          </a:ln>
        </p:spPr>
      </p:pic>
      <p:sp>
        <p:nvSpPr>
          <p:cNvPr id="45" name="TextBox 44"/>
          <p:cNvSpPr txBox="1"/>
          <p:nvPr/>
        </p:nvSpPr>
        <p:spPr>
          <a:xfrm>
            <a:off x="2209800" y="4648200"/>
            <a:ext cx="1143000" cy="646331"/>
          </a:xfrm>
          <a:prstGeom prst="rect">
            <a:avLst/>
          </a:prstGeom>
          <a:noFill/>
        </p:spPr>
        <p:txBody>
          <a:bodyPr wrap="square" rtlCol="0">
            <a:spAutoFit/>
          </a:bodyPr>
          <a:lstStyle/>
          <a:p>
            <a:r>
              <a:rPr lang="en-US" b="1" dirty="0" smtClean="0">
                <a:solidFill>
                  <a:srgbClr val="00B0F0"/>
                </a:solidFill>
              </a:rPr>
              <a:t>Mother Board</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228600"/>
            <a:ext cx="77724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Motherboard</a:t>
            </a:r>
          </a:p>
        </p:txBody>
      </p:sp>
      <p:sp>
        <p:nvSpPr>
          <p:cNvPr id="27651" name="Content Placeholder 2"/>
          <p:cNvSpPr>
            <a:spLocks noGrp="1"/>
          </p:cNvSpPr>
          <p:nvPr>
            <p:ph idx="1"/>
          </p:nvPr>
        </p:nvSpPr>
        <p:spPr>
          <a:xfrm>
            <a:off x="609600" y="838200"/>
            <a:ext cx="8153400" cy="1524000"/>
          </a:xfrm>
        </p:spPr>
        <p:txBody>
          <a:bodyPr>
            <a:normAutofit/>
          </a:bodyPr>
          <a:lstStyle/>
          <a:p>
            <a:pPr marL="0" indent="0">
              <a:buFont typeface="Wingdings" pitchFamily="2" charset="2"/>
              <a:buNone/>
            </a:pPr>
            <a:r>
              <a:rPr lang="en-US" sz="2000" dirty="0" smtClean="0"/>
              <a:t>The </a:t>
            </a:r>
            <a:r>
              <a:rPr lang="en-US" sz="2000" b="1" dirty="0" smtClean="0">
                <a:solidFill>
                  <a:srgbClr val="00B0F0"/>
                </a:solidFill>
              </a:rPr>
              <a:t>motherboard</a:t>
            </a:r>
            <a:r>
              <a:rPr lang="en-US" sz="2000" dirty="0" smtClean="0"/>
              <a:t> is the main circuit board in which all component communicate through in the PC.</a:t>
            </a:r>
          </a:p>
          <a:p>
            <a:pPr marL="0" indent="0">
              <a:buFont typeface="Wingdings" pitchFamily="2" charset="2"/>
              <a:buNone/>
            </a:pPr>
            <a:r>
              <a:rPr lang="en-US" sz="2000" dirty="0" smtClean="0"/>
              <a:t> Every components either directly plugging into it or communicating through the motherboards ports. </a:t>
            </a:r>
          </a:p>
          <a:p>
            <a:pPr marL="0" indent="0">
              <a:buFont typeface="Wingdings" pitchFamily="2" charset="2"/>
              <a:buNone/>
            </a:pPr>
            <a:endParaRPr lang="en-US" sz="2000" dirty="0" smtClean="0"/>
          </a:p>
        </p:txBody>
      </p:sp>
      <p:pic>
        <p:nvPicPr>
          <p:cNvPr id="7" name="Picture 6"/>
          <p:cNvPicPr/>
          <p:nvPr/>
        </p:nvPicPr>
        <p:blipFill>
          <a:blip r:embed="rId2" cstate="print"/>
          <a:srcRect/>
          <a:stretch>
            <a:fillRect/>
          </a:stretch>
        </p:blipFill>
        <p:spPr bwMode="auto">
          <a:xfrm>
            <a:off x="762000" y="2286000"/>
            <a:ext cx="7848600" cy="388262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0772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Cmos battery </a:t>
            </a:r>
          </a:p>
        </p:txBody>
      </p:sp>
      <p:sp>
        <p:nvSpPr>
          <p:cNvPr id="29699" name="Content Placeholder 2"/>
          <p:cNvSpPr>
            <a:spLocks noGrp="1"/>
          </p:cNvSpPr>
          <p:nvPr>
            <p:ph idx="1"/>
          </p:nvPr>
        </p:nvSpPr>
        <p:spPr>
          <a:xfrm>
            <a:off x="304800" y="1219200"/>
            <a:ext cx="8153400" cy="2590800"/>
          </a:xfrm>
        </p:spPr>
        <p:txBody>
          <a:bodyPr>
            <a:normAutofit/>
          </a:bodyPr>
          <a:lstStyle/>
          <a:p>
            <a:pPr marL="0" indent="0">
              <a:buFont typeface="Wingdings" pitchFamily="2" charset="2"/>
              <a:buNone/>
            </a:pPr>
            <a:r>
              <a:rPr lang="en-US" sz="2800" dirty="0" smtClean="0"/>
              <a:t>A  tiny device on the motherboard that create a computer system to run smoothly. </a:t>
            </a:r>
          </a:p>
          <a:p>
            <a:pPr marL="0" indent="0">
              <a:buFont typeface="Wingdings" pitchFamily="2" charset="2"/>
              <a:buNone/>
            </a:pPr>
            <a:endParaRPr lang="en-US" sz="2800" dirty="0" smtClean="0"/>
          </a:p>
          <a:p>
            <a:pPr marL="0" indent="0">
              <a:buNone/>
            </a:pPr>
            <a:r>
              <a:rPr lang="en-US" sz="2800" dirty="0" smtClean="0"/>
              <a:t>Its function is to keep the computer date and time up till date</a:t>
            </a:r>
            <a:r>
              <a:rPr lang="en-US" sz="2000" dirty="0" smtClean="0"/>
              <a:t>.</a:t>
            </a:r>
          </a:p>
          <a:p>
            <a:pPr marL="0" indent="0">
              <a:buFont typeface="Wingdings" pitchFamily="2" charset="2"/>
              <a:buNone/>
            </a:pPr>
            <a:endParaRPr lang="en-US" sz="2000" dirty="0" smtClean="0"/>
          </a:p>
          <a:p>
            <a:pPr marL="0" indent="0">
              <a:buFont typeface="Wingdings" pitchFamily="2" charset="2"/>
              <a:buNone/>
            </a:pPr>
            <a:endParaRPr lang="en-US" sz="2000" dirty="0" smtClean="0"/>
          </a:p>
        </p:txBody>
      </p:sp>
      <p:pic>
        <p:nvPicPr>
          <p:cNvPr id="29700" name="Picture 7" descr="CR2032.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819400" y="3352800"/>
            <a:ext cx="3581400" cy="22860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048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Central processing unit (cpu)</a:t>
            </a:r>
          </a:p>
        </p:txBody>
      </p:sp>
      <p:sp>
        <p:nvSpPr>
          <p:cNvPr id="30723" name="Content Placeholder 2"/>
          <p:cNvSpPr>
            <a:spLocks noGrp="1"/>
          </p:cNvSpPr>
          <p:nvPr>
            <p:ph idx="1"/>
          </p:nvPr>
        </p:nvSpPr>
        <p:spPr>
          <a:xfrm>
            <a:off x="228600" y="990600"/>
            <a:ext cx="8610600" cy="1981200"/>
          </a:xfrm>
        </p:spPr>
        <p:txBody>
          <a:bodyPr>
            <a:noAutofit/>
          </a:bodyPr>
          <a:lstStyle/>
          <a:p>
            <a:pPr marL="0" indent="0">
              <a:buFont typeface="Wingdings" pitchFamily="2" charset="2"/>
              <a:buNone/>
            </a:pPr>
            <a:r>
              <a:rPr lang="en-US" dirty="0" smtClean="0"/>
              <a:t>A </a:t>
            </a:r>
            <a:r>
              <a:rPr lang="en-US" b="1" dirty="0" smtClean="0">
                <a:solidFill>
                  <a:srgbClr val="00B0F0"/>
                </a:solidFill>
              </a:rPr>
              <a:t>CPU</a:t>
            </a:r>
            <a:r>
              <a:rPr lang="en-US" dirty="0" smtClean="0"/>
              <a:t> is the brain that runs a computer. CPU (Central Processing Unit) is the core chip to a computer.</a:t>
            </a:r>
          </a:p>
          <a:p>
            <a:pPr marL="0" indent="0">
              <a:buFont typeface="Wingdings" pitchFamily="2" charset="2"/>
              <a:buNone/>
            </a:pPr>
            <a:r>
              <a:rPr lang="en-US" dirty="0" smtClean="0"/>
              <a:t> </a:t>
            </a:r>
            <a:r>
              <a:rPr lang="en-GB" dirty="0" smtClean="0"/>
              <a:t>It  process data to information which is then outputted to the user.</a:t>
            </a:r>
            <a:r>
              <a:rPr lang="en-US" dirty="0" smtClean="0"/>
              <a:t>  </a:t>
            </a:r>
          </a:p>
          <a:p>
            <a:pPr marL="0" indent="0">
              <a:buFont typeface="Wingdings" pitchFamily="2" charset="2"/>
              <a:buNone/>
            </a:pPr>
            <a:r>
              <a:rPr lang="en-US" dirty="0" smtClean="0"/>
              <a:t>Another name for a CPU is </a:t>
            </a:r>
            <a:r>
              <a:rPr lang="en-US" b="1" dirty="0" smtClean="0">
                <a:solidFill>
                  <a:srgbClr val="00B0F0"/>
                </a:solidFill>
              </a:rPr>
              <a:t>Processor</a:t>
            </a:r>
          </a:p>
        </p:txBody>
      </p:sp>
      <p:pic>
        <p:nvPicPr>
          <p:cNvPr id="30724" name="Picture 7" descr="computer-cpu.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21054165">
            <a:off x="6472997" y="3299328"/>
            <a:ext cx="2302491" cy="1096425"/>
          </a:xfrm>
          <a:prstGeom prst="rect">
            <a:avLst/>
          </a:prstGeom>
          <a:noFill/>
          <a:ln w="9525">
            <a:noFill/>
            <a:miter lim="800000"/>
            <a:headEnd/>
            <a:tailEnd/>
          </a:ln>
        </p:spPr>
      </p:pic>
      <p:pic>
        <p:nvPicPr>
          <p:cNvPr id="30725" name="Picture 8" descr="computer-cpu-chip-thumb1462919.jpg"/>
          <p:cNvPicPr>
            <a:picLocks noChangeAspect="1"/>
          </p:cNvPicPr>
          <p:nvPr/>
        </p:nvPicPr>
        <p:blipFill>
          <a:blip r:embed="rId3" cstate="print">
            <a:clrChange>
              <a:clrFrom>
                <a:srgbClr val="FFFFFF"/>
              </a:clrFrom>
              <a:clrTo>
                <a:srgbClr val="FFFFFF">
                  <a:alpha val="0"/>
                </a:srgbClr>
              </a:clrTo>
            </a:clrChange>
          </a:blip>
          <a:srcRect l="7043" t="6522" r="8435" b="8696"/>
          <a:stretch>
            <a:fillRect/>
          </a:stretch>
        </p:blipFill>
        <p:spPr bwMode="auto">
          <a:xfrm>
            <a:off x="5867400" y="4419600"/>
            <a:ext cx="2971800" cy="1828800"/>
          </a:xfrm>
          <a:prstGeom prst="rect">
            <a:avLst/>
          </a:prstGeom>
          <a:noFill/>
          <a:ln w="9525">
            <a:noFill/>
            <a:miter lim="800000"/>
            <a:headEnd/>
            <a:tailEnd/>
          </a:ln>
        </p:spPr>
      </p:pic>
      <p:pic>
        <p:nvPicPr>
          <p:cNvPr id="30726" name="Picture 9" descr="final131390703894.jpg"/>
          <p:cNvPicPr>
            <a:picLocks noChangeAspect="1"/>
          </p:cNvPicPr>
          <p:nvPr/>
        </p:nvPicPr>
        <p:blipFill>
          <a:blip r:embed="rId4" cstate="print"/>
          <a:srcRect/>
          <a:stretch>
            <a:fillRect/>
          </a:stretch>
        </p:blipFill>
        <p:spPr bwMode="auto">
          <a:xfrm>
            <a:off x="0" y="4800600"/>
            <a:ext cx="5257800" cy="12573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eaLnBrk="0" hangingPunct="0">
              <a:defRPr/>
            </a:pPr>
            <a:r>
              <a:rPr lang="en-US" sz="4000" b="1" cap="small" dirty="0">
                <a:solidFill>
                  <a:schemeClr val="bg1"/>
                </a:solidFill>
                <a:latin typeface="+mj-lt"/>
                <a:ea typeface="+mj-ea"/>
                <a:cs typeface="+mj-cs"/>
              </a:rPr>
              <a:t>Cooling fan</a:t>
            </a:r>
          </a:p>
        </p:txBody>
      </p:sp>
      <p:sp>
        <p:nvSpPr>
          <p:cNvPr id="32771" name="Content Placeholder 2"/>
          <p:cNvSpPr>
            <a:spLocks noGrp="1"/>
          </p:cNvSpPr>
          <p:nvPr>
            <p:ph idx="1"/>
          </p:nvPr>
        </p:nvSpPr>
        <p:spPr>
          <a:xfrm>
            <a:off x="304800" y="1143000"/>
            <a:ext cx="8153400" cy="2133600"/>
          </a:xfrm>
        </p:spPr>
        <p:txBody>
          <a:bodyPr>
            <a:normAutofit fontScale="85000" lnSpcReduction="20000"/>
          </a:bodyPr>
          <a:lstStyle/>
          <a:p>
            <a:pPr marL="0" indent="0">
              <a:buFont typeface="Wingdings" pitchFamily="2" charset="2"/>
              <a:buNone/>
            </a:pPr>
            <a:r>
              <a:rPr lang="en-US" sz="2000" dirty="0" smtClean="0"/>
              <a:t> </a:t>
            </a:r>
            <a:r>
              <a:rPr lang="en-US" sz="3300" dirty="0" smtClean="0"/>
              <a:t>The </a:t>
            </a:r>
            <a:r>
              <a:rPr lang="en-US" sz="3300" b="1" dirty="0" smtClean="0">
                <a:solidFill>
                  <a:srgbClr val="00B0F0"/>
                </a:solidFill>
              </a:rPr>
              <a:t>cooling</a:t>
            </a:r>
            <a:r>
              <a:rPr lang="en-US" sz="3300" dirty="0" smtClean="0"/>
              <a:t> </a:t>
            </a:r>
            <a:r>
              <a:rPr lang="en-US" sz="3300" b="1" dirty="0" smtClean="0">
                <a:solidFill>
                  <a:srgbClr val="00B0F0"/>
                </a:solidFill>
              </a:rPr>
              <a:t>fan</a:t>
            </a:r>
            <a:r>
              <a:rPr lang="en-US" sz="3300" dirty="0" smtClean="0"/>
              <a:t> produce air to cool the heat sink so it can absorb more heat from the processor (CPU)</a:t>
            </a:r>
          </a:p>
          <a:p>
            <a:pPr marL="0" indent="0">
              <a:buFont typeface="Wingdings" pitchFamily="2" charset="2"/>
              <a:buNone/>
            </a:pPr>
            <a:endParaRPr lang="en-US" sz="3300" dirty="0" smtClean="0"/>
          </a:p>
          <a:p>
            <a:pPr marL="0" indent="0">
              <a:buFont typeface="Wingdings" pitchFamily="2" charset="2"/>
              <a:buNone/>
            </a:pPr>
            <a:r>
              <a:rPr lang="en-US" sz="3300" dirty="0" smtClean="0"/>
              <a:t>The </a:t>
            </a:r>
            <a:r>
              <a:rPr lang="en-US" sz="3300" b="1" dirty="0" smtClean="0">
                <a:solidFill>
                  <a:srgbClr val="00B0F0"/>
                </a:solidFill>
              </a:rPr>
              <a:t>CPU</a:t>
            </a:r>
            <a:r>
              <a:rPr lang="en-US" sz="3300" dirty="0" smtClean="0"/>
              <a:t> - produce a ton of heat and cause overheating to  the machine if not check will crash the computer.</a:t>
            </a:r>
          </a:p>
        </p:txBody>
      </p:sp>
      <p:pic>
        <p:nvPicPr>
          <p:cNvPr id="32772" name="Picture 7" descr="cpu-cooling-033.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819400" y="3505200"/>
            <a:ext cx="3505200" cy="2676525"/>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152400"/>
            <a:ext cx="7848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Hard </a:t>
            </a:r>
            <a:r>
              <a:rPr lang="en-US" sz="3200" b="1" cap="small" dirty="0" smtClean="0">
                <a:solidFill>
                  <a:schemeClr val="bg1"/>
                </a:solidFill>
                <a:latin typeface="+mj-lt"/>
                <a:ea typeface="+mj-ea"/>
                <a:cs typeface="+mj-cs"/>
              </a:rPr>
              <a:t>disk </a:t>
            </a:r>
            <a:r>
              <a:rPr lang="en-US" sz="3200" b="1" cap="small" dirty="0" smtClean="0">
                <a:solidFill>
                  <a:schemeClr val="bg1"/>
                </a:solidFill>
              </a:rPr>
              <a:t>drive</a:t>
            </a:r>
            <a:r>
              <a:rPr lang="en-US" sz="3200" b="1" cap="small" dirty="0" smtClean="0">
                <a:solidFill>
                  <a:schemeClr val="bg1"/>
                </a:solidFill>
                <a:latin typeface="+mj-lt"/>
                <a:ea typeface="+mj-ea"/>
                <a:cs typeface="+mj-cs"/>
              </a:rPr>
              <a:t> (HDD) </a:t>
            </a:r>
            <a:endParaRPr lang="en-US" sz="3200" b="1" cap="small" dirty="0">
              <a:solidFill>
                <a:schemeClr val="bg1"/>
              </a:solidFill>
              <a:latin typeface="+mj-lt"/>
              <a:ea typeface="+mj-ea"/>
              <a:cs typeface="+mj-cs"/>
            </a:endParaRPr>
          </a:p>
        </p:txBody>
      </p:sp>
      <p:sp>
        <p:nvSpPr>
          <p:cNvPr id="33795" name="Content Placeholder 2"/>
          <p:cNvSpPr>
            <a:spLocks noGrp="1"/>
          </p:cNvSpPr>
          <p:nvPr>
            <p:ph idx="1"/>
          </p:nvPr>
        </p:nvSpPr>
        <p:spPr>
          <a:xfrm>
            <a:off x="381000" y="914400"/>
            <a:ext cx="8458200" cy="1676400"/>
          </a:xfrm>
        </p:spPr>
        <p:txBody>
          <a:bodyPr>
            <a:normAutofit/>
          </a:bodyPr>
          <a:lstStyle/>
          <a:p>
            <a:pPr marL="0" indent="0">
              <a:buFont typeface="Wingdings" pitchFamily="2" charset="2"/>
              <a:buNone/>
            </a:pPr>
            <a:r>
              <a:rPr lang="en-US" sz="2000" dirty="0" smtClean="0"/>
              <a:t>The </a:t>
            </a:r>
            <a:r>
              <a:rPr lang="en-US" sz="2000" b="1" dirty="0" smtClean="0">
                <a:solidFill>
                  <a:srgbClr val="00B0F0"/>
                </a:solidFill>
              </a:rPr>
              <a:t>hard disk drive</a:t>
            </a:r>
            <a:r>
              <a:rPr lang="en-US" sz="2000" dirty="0" smtClean="0"/>
              <a:t> is the main primarily storage device for the computer system that stores all data and files.</a:t>
            </a:r>
          </a:p>
          <a:p>
            <a:pPr marL="0" indent="0">
              <a:buFont typeface="Wingdings" pitchFamily="2" charset="2"/>
              <a:buNone/>
            </a:pPr>
            <a:r>
              <a:rPr lang="en-US" sz="2000" dirty="0" smtClean="0"/>
              <a:t> Also known  as the "</a:t>
            </a:r>
            <a:r>
              <a:rPr lang="en-US" sz="2000" b="1" dirty="0" smtClean="0">
                <a:solidFill>
                  <a:srgbClr val="00B0F0"/>
                </a:solidFill>
              </a:rPr>
              <a:t>C drive</a:t>
            </a:r>
            <a:r>
              <a:rPr lang="en-US" sz="2000" dirty="0" smtClean="0"/>
              <a:t>" because Microsoft assigns the "C" drive letter to the primary partition(division) by default on the primary hard drive.</a:t>
            </a:r>
          </a:p>
        </p:txBody>
      </p:sp>
      <p:pic>
        <p:nvPicPr>
          <p:cNvPr id="33797" name="Picture 9" descr="http--www.novell.com-coolsolutions-img-16837_hard-disk.gif"/>
          <p:cNvPicPr>
            <a:picLocks noChangeAspect="1"/>
          </p:cNvPicPr>
          <p:nvPr/>
        </p:nvPicPr>
        <p:blipFill>
          <a:blip r:embed="rId2" cstate="print">
            <a:clrChange>
              <a:clrFrom>
                <a:srgbClr val="663300"/>
              </a:clrFrom>
              <a:clrTo>
                <a:srgbClr val="663300">
                  <a:alpha val="0"/>
                </a:srgbClr>
              </a:clrTo>
            </a:clrChange>
          </a:blip>
          <a:srcRect/>
          <a:stretch>
            <a:fillRect/>
          </a:stretch>
        </p:blipFill>
        <p:spPr bwMode="auto">
          <a:xfrm>
            <a:off x="1219200" y="2743200"/>
            <a:ext cx="2743200" cy="29718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4648200" y="2514600"/>
            <a:ext cx="3810000" cy="34290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841375"/>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Parts of a Hard Disk Drive</a:t>
            </a:r>
            <a:endParaRPr lang="en-US" dirty="0"/>
          </a:p>
        </p:txBody>
      </p:sp>
      <p:pic>
        <p:nvPicPr>
          <p:cNvPr id="4" name="Picture 3"/>
          <p:cNvPicPr/>
          <p:nvPr/>
        </p:nvPicPr>
        <p:blipFill>
          <a:blip r:embed="rId2" cstate="print"/>
          <a:srcRect/>
          <a:stretch>
            <a:fillRect/>
          </a:stretch>
        </p:blipFill>
        <p:spPr bwMode="auto">
          <a:xfrm>
            <a:off x="1371600" y="1371601"/>
            <a:ext cx="7086600" cy="4876800"/>
          </a:xfrm>
          <a:prstGeom prst="rect">
            <a:avLst/>
          </a:prstGeom>
          <a:noFill/>
          <a:ln w="9525">
            <a:noFill/>
            <a:miter lim="800000"/>
            <a:headEnd/>
            <a:tailEnd/>
          </a:ln>
        </p:spPr>
      </p:pic>
    </p:spTree>
  </p:cSld>
  <p:clrMapOvr>
    <a:masterClrMapping/>
  </p:clrMapOvr>
  <p:transition>
    <p:whee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4000" b="1" cap="small" dirty="0">
                <a:solidFill>
                  <a:schemeClr val="bg1"/>
                </a:solidFill>
                <a:latin typeface="+mj-lt"/>
                <a:ea typeface="+mj-ea"/>
                <a:cs typeface="+mj-cs"/>
              </a:rPr>
              <a:t>Cd-rom drive </a:t>
            </a:r>
          </a:p>
        </p:txBody>
      </p:sp>
      <p:sp>
        <p:nvSpPr>
          <p:cNvPr id="34819" name="Content Placeholder 2"/>
          <p:cNvSpPr>
            <a:spLocks noGrp="1"/>
          </p:cNvSpPr>
          <p:nvPr>
            <p:ph idx="1"/>
          </p:nvPr>
        </p:nvSpPr>
        <p:spPr>
          <a:xfrm>
            <a:off x="457200" y="990600"/>
            <a:ext cx="8305800" cy="1828800"/>
          </a:xfrm>
        </p:spPr>
        <p:txBody>
          <a:bodyPr>
            <a:normAutofit fontScale="92500" lnSpcReduction="20000"/>
          </a:bodyPr>
          <a:lstStyle/>
          <a:p>
            <a:pPr marL="0" indent="0">
              <a:buFont typeface="Wingdings" pitchFamily="2" charset="2"/>
              <a:buNone/>
            </a:pPr>
            <a:endParaRPr lang="en-US" sz="2000" dirty="0" smtClean="0"/>
          </a:p>
          <a:p>
            <a:pPr marL="0" indent="0">
              <a:buFont typeface="Wingdings" pitchFamily="2" charset="2"/>
              <a:buNone/>
            </a:pPr>
            <a:r>
              <a:rPr lang="en-US" sz="3000" dirty="0" smtClean="0"/>
              <a:t>A </a:t>
            </a:r>
            <a:r>
              <a:rPr lang="en-US" sz="3000" b="1" dirty="0" smtClean="0">
                <a:solidFill>
                  <a:srgbClr val="00B0F0"/>
                </a:solidFill>
              </a:rPr>
              <a:t>CD drive </a:t>
            </a:r>
            <a:r>
              <a:rPr lang="en-US" sz="3000" dirty="0" smtClean="0"/>
              <a:t>is connected to a computer and on which a CD-ROM can be ‘played’ (computer science) a device that writes data onto or reads data from a storage medium.</a:t>
            </a:r>
          </a:p>
        </p:txBody>
      </p:sp>
      <p:pic>
        <p:nvPicPr>
          <p:cNvPr id="34820" name="Picture 7" descr="38127854_1.jpg"/>
          <p:cNvPicPr>
            <a:picLocks noChangeAspect="1"/>
          </p:cNvPicPr>
          <p:nvPr/>
        </p:nvPicPr>
        <p:blipFill>
          <a:blip r:embed="rId2" cstate="print">
            <a:clrChange>
              <a:clrFrom>
                <a:srgbClr val="FEFEFE"/>
              </a:clrFrom>
              <a:clrTo>
                <a:srgbClr val="FEFEFE">
                  <a:alpha val="0"/>
                </a:srgbClr>
              </a:clrTo>
            </a:clrChange>
          </a:blip>
          <a:srcRect/>
          <a:stretch>
            <a:fillRect/>
          </a:stretch>
        </p:blipFill>
        <p:spPr bwMode="auto">
          <a:xfrm rot="20454536">
            <a:off x="1839411" y="2720381"/>
            <a:ext cx="2868588" cy="2906929"/>
          </a:xfrm>
          <a:prstGeom prst="rect">
            <a:avLst/>
          </a:prstGeom>
          <a:noFill/>
          <a:ln w="9525">
            <a:noFill/>
            <a:miter lim="800000"/>
            <a:headEnd/>
            <a:tailEnd/>
          </a:ln>
        </p:spPr>
      </p:pic>
      <p:pic>
        <p:nvPicPr>
          <p:cNvPr id="34821" name="Picture 8" descr="CD-ROM-Drive-GZ-CDROM-002-.jpg"/>
          <p:cNvPicPr>
            <a:picLocks noChangeAspect="1"/>
          </p:cNvPicPr>
          <p:nvPr/>
        </p:nvPicPr>
        <p:blipFill>
          <a:blip r:embed="rId3" cstate="print">
            <a:clrChange>
              <a:clrFrom>
                <a:srgbClr val="FFFFFF"/>
              </a:clrFrom>
              <a:clrTo>
                <a:srgbClr val="FFFFFF">
                  <a:alpha val="0"/>
                </a:srgbClr>
              </a:clrTo>
            </a:clrChange>
          </a:blip>
          <a:srcRect l="8823" t="12993" r="8824" b="20186"/>
          <a:stretch>
            <a:fillRect/>
          </a:stretch>
        </p:blipFill>
        <p:spPr bwMode="auto">
          <a:xfrm rot="421667">
            <a:off x="5421133" y="2878676"/>
            <a:ext cx="3033380" cy="2856176"/>
          </a:xfrm>
          <a:prstGeom prst="rect">
            <a:avLst/>
          </a:prstGeom>
          <a:noFill/>
          <a:ln w="9525">
            <a:noFill/>
            <a:miter lim="800000"/>
            <a:headEnd/>
            <a:tailEnd/>
          </a:ln>
        </p:spPr>
      </p:pic>
      <p:sp>
        <p:nvSpPr>
          <p:cNvPr id="6" name="TextBox 5"/>
          <p:cNvSpPr txBox="1"/>
          <p:nvPr/>
        </p:nvSpPr>
        <p:spPr>
          <a:xfrm rot="20940380">
            <a:off x="1676401" y="5181600"/>
            <a:ext cx="2993127" cy="369332"/>
          </a:xfrm>
          <a:prstGeom prst="rect">
            <a:avLst/>
          </a:prstGeom>
          <a:noFill/>
        </p:spPr>
        <p:txBody>
          <a:bodyPr wrap="none" rtlCol="0">
            <a:spAutoFit/>
          </a:bodyPr>
          <a:lstStyle/>
          <a:p>
            <a:r>
              <a:rPr lang="en-US" b="1" dirty="0" smtClean="0">
                <a:solidFill>
                  <a:srgbClr val="00B0F0"/>
                </a:solidFill>
              </a:rPr>
              <a:t>DVD</a:t>
            </a:r>
            <a:r>
              <a:rPr lang="en-US" b="1" dirty="0" smtClean="0">
                <a:solidFill>
                  <a:srgbClr val="FF0000"/>
                </a:solidFill>
              </a:rPr>
              <a:t> </a:t>
            </a:r>
            <a:r>
              <a:rPr lang="en-US" b="1" dirty="0" smtClean="0">
                <a:solidFill>
                  <a:srgbClr val="00B0F0"/>
                </a:solidFill>
              </a:rPr>
              <a:t>Multi</a:t>
            </a:r>
            <a:r>
              <a:rPr lang="en-US" b="1" dirty="0" smtClean="0">
                <a:solidFill>
                  <a:srgbClr val="FF0000"/>
                </a:solidFill>
              </a:rPr>
              <a:t> </a:t>
            </a:r>
            <a:r>
              <a:rPr lang="en-US" b="1" dirty="0" smtClean="0">
                <a:solidFill>
                  <a:srgbClr val="00B0F0"/>
                </a:solidFill>
              </a:rPr>
              <a:t>Recorder</a:t>
            </a:r>
            <a:r>
              <a:rPr lang="en-US" b="1" dirty="0" smtClean="0">
                <a:solidFill>
                  <a:srgbClr val="FF0000"/>
                </a:solidFill>
              </a:rPr>
              <a:t> </a:t>
            </a:r>
            <a:r>
              <a:rPr lang="en-US" b="1" dirty="0" smtClean="0">
                <a:solidFill>
                  <a:srgbClr val="00B0F0"/>
                </a:solidFill>
              </a:rPr>
              <a:t>Drive</a:t>
            </a:r>
            <a:endParaRPr lang="en-US" b="1" dirty="0">
              <a:solidFill>
                <a:srgbClr val="00B0F0"/>
              </a:solidFill>
            </a:endParaRPr>
          </a:p>
        </p:txBody>
      </p:sp>
      <p:sp>
        <p:nvSpPr>
          <p:cNvPr id="7" name="TextBox 6"/>
          <p:cNvSpPr txBox="1"/>
          <p:nvPr/>
        </p:nvSpPr>
        <p:spPr>
          <a:xfrm>
            <a:off x="6553201" y="5334000"/>
            <a:ext cx="1774845" cy="369332"/>
          </a:xfrm>
          <a:prstGeom prst="rect">
            <a:avLst/>
          </a:prstGeom>
          <a:noFill/>
        </p:spPr>
        <p:txBody>
          <a:bodyPr wrap="none" rtlCol="0">
            <a:spAutoFit/>
          </a:bodyPr>
          <a:lstStyle/>
          <a:p>
            <a:r>
              <a:rPr lang="en-US" b="1" dirty="0" smtClean="0">
                <a:solidFill>
                  <a:srgbClr val="00B0F0"/>
                </a:solidFill>
              </a:rPr>
              <a:t>CD-ROM</a:t>
            </a:r>
            <a:r>
              <a:rPr lang="en-US" b="1" dirty="0" smtClean="0">
                <a:solidFill>
                  <a:srgbClr val="FF0000"/>
                </a:solidFill>
              </a:rPr>
              <a:t> </a:t>
            </a:r>
            <a:r>
              <a:rPr lang="en-US" b="1" dirty="0" smtClean="0">
                <a:solidFill>
                  <a:srgbClr val="00B0F0"/>
                </a:solidFill>
              </a:rPr>
              <a:t>Drive</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Floppy disk </a:t>
            </a:r>
            <a:r>
              <a:rPr lang="en-US" sz="3200" b="1" cap="small" dirty="0" smtClean="0">
                <a:solidFill>
                  <a:schemeClr val="bg1"/>
                </a:solidFill>
                <a:latin typeface="+mj-lt"/>
                <a:ea typeface="+mj-ea"/>
                <a:cs typeface="+mj-cs"/>
              </a:rPr>
              <a:t>drive(FDD) </a:t>
            </a:r>
            <a:endParaRPr lang="en-US" sz="3200" b="1" cap="small" dirty="0">
              <a:solidFill>
                <a:schemeClr val="bg1"/>
              </a:solidFill>
              <a:latin typeface="+mj-lt"/>
              <a:ea typeface="+mj-ea"/>
              <a:cs typeface="+mj-cs"/>
            </a:endParaRPr>
          </a:p>
        </p:txBody>
      </p:sp>
      <p:sp>
        <p:nvSpPr>
          <p:cNvPr id="34819" name="Content Placeholder 2"/>
          <p:cNvSpPr>
            <a:spLocks noGrp="1"/>
          </p:cNvSpPr>
          <p:nvPr>
            <p:ph idx="1"/>
          </p:nvPr>
        </p:nvSpPr>
        <p:spPr>
          <a:xfrm>
            <a:off x="609600" y="1066800"/>
            <a:ext cx="8077200" cy="2514600"/>
          </a:xfrm>
        </p:spPr>
        <p:txBody>
          <a:bodyPr>
            <a:normAutofit/>
          </a:bodyPr>
          <a:lstStyle/>
          <a:p>
            <a:pPr marL="0" indent="0">
              <a:buFont typeface="Wingdings" pitchFamily="2" charset="2"/>
              <a:buNone/>
              <a:defRPr/>
            </a:pPr>
            <a:r>
              <a:rPr lang="en-US" sz="2000" dirty="0" smtClean="0"/>
              <a:t>It is a small  drive that takes a little plastic square shaped disks.</a:t>
            </a:r>
          </a:p>
          <a:p>
            <a:pPr marL="0" indent="0">
              <a:buNone/>
              <a:defRPr/>
            </a:pPr>
            <a:r>
              <a:rPr lang="en-US" sz="2000" dirty="0">
                <a:latin typeface="Times New Roman" charset="0"/>
              </a:rPr>
              <a:t>Is a place where a floppy disk(a </a:t>
            </a:r>
            <a:r>
              <a:rPr lang="en-US" sz="2000" b="1" dirty="0">
                <a:solidFill>
                  <a:srgbClr val="00B0F0"/>
                </a:solidFill>
                <a:latin typeface="Times New Roman" charset="0"/>
              </a:rPr>
              <a:t>diskette</a:t>
            </a:r>
            <a:r>
              <a:rPr lang="en-US" sz="2000" dirty="0">
                <a:latin typeface="Times New Roman" charset="0"/>
              </a:rPr>
              <a:t>) is inserted (removable </a:t>
            </a:r>
            <a:r>
              <a:rPr lang="en-US" sz="2000" dirty="0" smtClean="0">
                <a:latin typeface="Times New Roman" charset="0"/>
              </a:rPr>
              <a:t>storage device).</a:t>
            </a:r>
            <a:endParaRPr lang="en-US" sz="2000" dirty="0">
              <a:latin typeface="Times New Roman" charset="0"/>
            </a:endParaRPr>
          </a:p>
          <a:p>
            <a:pPr marL="0" indent="0">
              <a:buFont typeface="Wingdings" pitchFamily="2" charset="2"/>
              <a:buNone/>
              <a:defRPr/>
            </a:pPr>
            <a:endParaRPr lang="en-US" sz="2000" dirty="0" smtClean="0"/>
          </a:p>
          <a:p>
            <a:pPr marL="0" indent="0">
              <a:buFont typeface="Wingdings" pitchFamily="2" charset="2"/>
              <a:buNone/>
              <a:defRPr/>
            </a:pPr>
            <a:r>
              <a:rPr lang="en-US" sz="2000" dirty="0" smtClean="0"/>
              <a:t> They are out of date, pen drives can take much data/information than diskette.</a:t>
            </a:r>
          </a:p>
          <a:p>
            <a:pPr marL="0" indent="0">
              <a:buFont typeface="Wingdings" pitchFamily="2" charset="2"/>
              <a:buNone/>
              <a:defRPr/>
            </a:pPr>
            <a:r>
              <a:rPr lang="en-US" sz="2000" dirty="0" smtClean="0"/>
              <a:t> Today new computers are sold without a floppy disk drive.</a:t>
            </a:r>
          </a:p>
          <a:p>
            <a:pPr>
              <a:buFont typeface="Wingdings" pitchFamily="2" charset="2"/>
              <a:buNone/>
              <a:defRPr/>
            </a:pPr>
            <a:endParaRPr lang="en-US" sz="2000" dirty="0">
              <a:latin typeface="Times New Roman" charset="0"/>
            </a:endParaRPr>
          </a:p>
        </p:txBody>
      </p:sp>
      <p:pic>
        <p:nvPicPr>
          <p:cNvPr id="35844" name="Picture 7" descr="image.php.jpg"/>
          <p:cNvPicPr>
            <a:picLocks noChangeAspect="1"/>
          </p:cNvPicPr>
          <p:nvPr/>
        </p:nvPicPr>
        <p:blipFill>
          <a:blip r:embed="rId2" cstate="print">
            <a:clrChange>
              <a:clrFrom>
                <a:srgbClr val="FFFFFF"/>
              </a:clrFrom>
              <a:clrTo>
                <a:srgbClr val="FFFFFF">
                  <a:alpha val="0"/>
                </a:srgbClr>
              </a:clrTo>
            </a:clrChange>
          </a:blip>
          <a:srcRect t="43211" b="15334"/>
          <a:stretch>
            <a:fillRect/>
          </a:stretch>
        </p:blipFill>
        <p:spPr bwMode="auto">
          <a:xfrm>
            <a:off x="990600" y="3733800"/>
            <a:ext cx="6248400" cy="2057400"/>
          </a:xfrm>
          <a:prstGeom prst="rect">
            <a:avLst/>
          </a:prstGeom>
          <a:noFill/>
          <a:ln w="9525">
            <a:noFill/>
            <a:miter lim="800000"/>
            <a:headEnd/>
            <a:tailEnd/>
          </a:ln>
        </p:spPr>
      </p:pic>
      <p:sp>
        <p:nvSpPr>
          <p:cNvPr id="6" name="TextBox 5"/>
          <p:cNvSpPr txBox="1"/>
          <p:nvPr/>
        </p:nvSpPr>
        <p:spPr>
          <a:xfrm>
            <a:off x="1295400" y="5791200"/>
            <a:ext cx="2133918" cy="369332"/>
          </a:xfrm>
          <a:prstGeom prst="rect">
            <a:avLst/>
          </a:prstGeom>
          <a:noFill/>
        </p:spPr>
        <p:txBody>
          <a:bodyPr wrap="none" rtlCol="0">
            <a:spAutoFit/>
          </a:bodyPr>
          <a:lstStyle/>
          <a:p>
            <a:r>
              <a:rPr lang="en-US" b="1" dirty="0" smtClean="0">
                <a:solidFill>
                  <a:srgbClr val="00B0F0"/>
                </a:solidFill>
              </a:rPr>
              <a:t>Floppy Disk Drive</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228600"/>
            <a:ext cx="76962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Floppy diskette </a:t>
            </a:r>
          </a:p>
        </p:txBody>
      </p:sp>
      <p:sp>
        <p:nvSpPr>
          <p:cNvPr id="34819" name="Content Placeholder 2"/>
          <p:cNvSpPr>
            <a:spLocks noGrp="1"/>
          </p:cNvSpPr>
          <p:nvPr>
            <p:ph idx="1"/>
          </p:nvPr>
        </p:nvSpPr>
        <p:spPr>
          <a:xfrm>
            <a:off x="228600" y="990600"/>
            <a:ext cx="8686800" cy="4114800"/>
          </a:xfrm>
        </p:spPr>
        <p:txBody>
          <a:bodyPr>
            <a:normAutofit lnSpcReduction="10000"/>
          </a:bodyPr>
          <a:lstStyle/>
          <a:p>
            <a:pPr marL="0" indent="0">
              <a:buNone/>
              <a:defRPr/>
            </a:pPr>
            <a:r>
              <a:rPr lang="en-GB" dirty="0"/>
              <a:t>It is a magnetic disc with a microfilm and capable of storing information depending on the density.</a:t>
            </a:r>
          </a:p>
          <a:p>
            <a:pPr marL="0" indent="0">
              <a:buNone/>
              <a:defRPr/>
            </a:pPr>
            <a:endParaRPr lang="en-US" dirty="0" smtClean="0"/>
          </a:p>
          <a:p>
            <a:pPr marL="0" indent="0">
              <a:buNone/>
              <a:defRPr/>
            </a:pPr>
            <a:r>
              <a:rPr lang="en-US" dirty="0" smtClean="0"/>
              <a:t> They are read and written by a </a:t>
            </a:r>
            <a:r>
              <a:rPr lang="en-US" b="1" dirty="0" smtClean="0">
                <a:solidFill>
                  <a:srgbClr val="00B0F0"/>
                </a:solidFill>
              </a:rPr>
              <a:t>floppy disk drive </a:t>
            </a:r>
            <a:r>
              <a:rPr lang="en-US" dirty="0" smtClean="0"/>
              <a:t>(</a:t>
            </a:r>
            <a:r>
              <a:rPr lang="en-US" b="1" dirty="0" smtClean="0">
                <a:solidFill>
                  <a:srgbClr val="00B0F0"/>
                </a:solidFill>
              </a:rPr>
              <a:t>FDD</a:t>
            </a:r>
            <a:r>
              <a:rPr lang="en-US" dirty="0" smtClean="0"/>
              <a:t>).</a:t>
            </a:r>
          </a:p>
          <a:p>
            <a:pPr>
              <a:buFont typeface="Wingdings" pitchFamily="2" charset="2"/>
              <a:buNone/>
              <a:defRPr/>
            </a:pPr>
            <a:endParaRPr lang="en-GB" dirty="0" smtClean="0"/>
          </a:p>
          <a:p>
            <a:pPr marL="53975" indent="-53975">
              <a:buFont typeface="Wingdings" pitchFamily="2" charset="2"/>
              <a:buNone/>
              <a:defRPr/>
            </a:pPr>
            <a:r>
              <a:rPr lang="en-GB" dirty="0" smtClean="0"/>
              <a:t> It is slotted into the floppy disk drive (</a:t>
            </a:r>
            <a:r>
              <a:rPr lang="en-GB" b="1" dirty="0" smtClean="0">
                <a:solidFill>
                  <a:srgbClr val="00B0F0"/>
                </a:solidFill>
              </a:rPr>
              <a:t>Drive A: B: </a:t>
            </a:r>
            <a:r>
              <a:rPr lang="en-GB" dirty="0" smtClean="0"/>
              <a:t>) computer to access the information stored on it.</a:t>
            </a:r>
          </a:p>
          <a:p>
            <a:pPr marL="53975" indent="-53975">
              <a:buFont typeface="Wingdings" pitchFamily="2" charset="2"/>
              <a:buNone/>
              <a:defRPr/>
            </a:pPr>
            <a:endParaRPr lang="en-GB" sz="2000" dirty="0" smtClean="0"/>
          </a:p>
          <a:p>
            <a:pPr marL="53975" indent="-53975">
              <a:buFont typeface="Wingdings" pitchFamily="2" charset="2"/>
              <a:buNone/>
              <a:defRPr/>
            </a:pPr>
            <a:endParaRPr lang="en-US" sz="2000" dirty="0" smtClean="0"/>
          </a:p>
          <a:p>
            <a:pPr marL="0" indent="0">
              <a:buFont typeface="Wingdings" pitchFamily="2" charset="2"/>
              <a:buNone/>
              <a:defRPr/>
            </a:pPr>
            <a:endParaRPr lang="en-US" sz="2000" dirty="0" smtClean="0"/>
          </a:p>
        </p:txBody>
      </p:sp>
      <p:sp>
        <p:nvSpPr>
          <p:cNvPr id="5" name="Title 1"/>
          <p:cNvSpPr txBox="1">
            <a:spLocks/>
          </p:cNvSpPr>
          <p:nvPr/>
        </p:nvSpPr>
        <p:spPr>
          <a:xfrm>
            <a:off x="228600" y="3733800"/>
            <a:ext cx="8610600" cy="1676400"/>
          </a:xfrm>
          <a:prstGeom prst="rect">
            <a:avLst/>
          </a:prstGeom>
        </p:spPr>
        <p:txBody>
          <a:bodyPr>
            <a:normAutofit/>
          </a:bodyPr>
          <a:lstStyle/>
          <a:p>
            <a:pPr eaLnBrk="0" hangingPunct="0">
              <a:defRPr/>
            </a:pPr>
            <a:endParaRPr lang="en-US" sz="3200" b="1" cap="small" dirty="0">
              <a:solidFill>
                <a:srgbClr val="00B050"/>
              </a:solidFill>
              <a:latin typeface="+mj-lt"/>
              <a:ea typeface="+mj-ea"/>
              <a:cs typeface="+mj-cs"/>
            </a:endParaRPr>
          </a:p>
        </p:txBody>
      </p:sp>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pPr fontAlgn="auto">
              <a:spcAft>
                <a:spcPts val="0"/>
              </a:spcAft>
              <a:defRPr/>
            </a:pPr>
            <a:r>
              <a:rPr lang="en-US" b="1" dirty="0" smtClean="0">
                <a:solidFill>
                  <a:schemeClr val="bg1"/>
                </a:solidFill>
              </a:rPr>
              <a:t>A primitive </a:t>
            </a:r>
            <a:r>
              <a:rPr lang="en-US" sz="4000" b="1" dirty="0" smtClean="0">
                <a:solidFill>
                  <a:schemeClr val="bg1"/>
                </a:solidFill>
              </a:rPr>
              <a:t>computer</a:t>
            </a:r>
            <a:r>
              <a:rPr lang="en-US" b="1" dirty="0">
                <a:solidFill>
                  <a:srgbClr val="00B050"/>
                </a:solidFill>
              </a:rPr>
              <a:t/>
            </a:r>
            <a:br>
              <a:rPr lang="en-US" b="1" dirty="0">
                <a:solidFill>
                  <a:srgbClr val="00B050"/>
                </a:solidFill>
              </a:rPr>
            </a:br>
            <a:r>
              <a:rPr lang="en-US" b="1" dirty="0" smtClean="0">
                <a:solidFill>
                  <a:srgbClr val="00B050"/>
                </a:solidFill>
              </a:rPr>
              <a:t/>
            </a:r>
            <a:br>
              <a:rPr lang="en-US" b="1" dirty="0" smtClean="0">
                <a:solidFill>
                  <a:srgbClr val="00B050"/>
                </a:solidFill>
              </a:rPr>
            </a:br>
            <a:r>
              <a:rPr lang="en-US" dirty="0">
                <a:solidFill>
                  <a:srgbClr val="00B050"/>
                </a:solidFill>
              </a:rPr>
              <a:t/>
            </a:r>
            <a:br>
              <a:rPr lang="en-US" dirty="0">
                <a:solidFill>
                  <a:srgbClr val="00B050"/>
                </a:solidFill>
              </a:rPr>
            </a:br>
            <a:endParaRPr lang="en-US" dirty="0">
              <a:solidFill>
                <a:srgbClr val="00B050"/>
              </a:solidFill>
            </a:endParaRPr>
          </a:p>
        </p:txBody>
      </p:sp>
      <p:sp>
        <p:nvSpPr>
          <p:cNvPr id="11267" name="Content Placeholder 2"/>
          <p:cNvSpPr>
            <a:spLocks noGrp="1"/>
          </p:cNvSpPr>
          <p:nvPr>
            <p:ph idx="1"/>
          </p:nvPr>
        </p:nvSpPr>
        <p:spPr>
          <a:xfrm>
            <a:off x="914400" y="990600"/>
            <a:ext cx="8229600" cy="1600200"/>
          </a:xfrm>
        </p:spPr>
        <p:txBody>
          <a:bodyPr/>
          <a:lstStyle/>
          <a:p>
            <a:pPr>
              <a:buFont typeface="Wingdings" pitchFamily="2" charset="2"/>
              <a:buNone/>
            </a:pPr>
            <a:r>
              <a:rPr lang="en-US" sz="2000" dirty="0" smtClean="0"/>
              <a:t>A basic computer (primitive) consists of three major components:  </a:t>
            </a:r>
          </a:p>
          <a:p>
            <a:pPr>
              <a:buFont typeface="Courier New" pitchFamily="49" charset="0"/>
              <a:buChar char="o"/>
            </a:pPr>
            <a:r>
              <a:rPr lang="en-US" sz="2000" dirty="0" smtClean="0"/>
              <a:t>CPU (Central Processing Unit)</a:t>
            </a:r>
          </a:p>
          <a:p>
            <a:pPr>
              <a:buFont typeface="Courier New" pitchFamily="49" charset="0"/>
              <a:buChar char="o"/>
            </a:pPr>
            <a:r>
              <a:rPr lang="en-US" sz="2000" dirty="0" smtClean="0"/>
              <a:t>IO (Input/Output)</a:t>
            </a:r>
          </a:p>
          <a:p>
            <a:pPr>
              <a:buFont typeface="Courier New" pitchFamily="49" charset="0"/>
              <a:buChar char="o"/>
            </a:pPr>
            <a:r>
              <a:rPr lang="en-US" sz="2000" dirty="0" smtClean="0"/>
              <a:t>Memory</a:t>
            </a:r>
          </a:p>
          <a:p>
            <a:pPr lvl="1"/>
            <a:endParaRPr lang="en-US" sz="2000" dirty="0" smtClean="0"/>
          </a:p>
          <a:p>
            <a:endParaRPr lang="en-US" sz="2000" dirty="0" smtClean="0"/>
          </a:p>
        </p:txBody>
      </p:sp>
      <p:grpSp>
        <p:nvGrpSpPr>
          <p:cNvPr id="11268" name="Group 14"/>
          <p:cNvGrpSpPr>
            <a:grpSpLocks/>
          </p:cNvGrpSpPr>
          <p:nvPr/>
        </p:nvGrpSpPr>
        <p:grpSpPr bwMode="auto">
          <a:xfrm>
            <a:off x="1295400" y="2362200"/>
            <a:ext cx="6477000" cy="2438400"/>
            <a:chOff x="685800" y="2922493"/>
            <a:chExt cx="6705600" cy="2667001"/>
          </a:xfrm>
        </p:grpSpPr>
        <p:sp>
          <p:nvSpPr>
            <p:cNvPr id="4" name="Rectangle 3"/>
            <p:cNvSpPr/>
            <p:nvPr/>
          </p:nvSpPr>
          <p:spPr>
            <a:xfrm>
              <a:off x="685800" y="3352706"/>
              <a:ext cx="1524000" cy="4572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b="1" dirty="0"/>
                <a:t>Input</a:t>
              </a:r>
            </a:p>
          </p:txBody>
        </p:sp>
        <p:cxnSp>
          <p:nvCxnSpPr>
            <p:cNvPr id="6" name="Straight Arrow Connector 5"/>
            <p:cNvCxnSpPr/>
            <p:nvPr/>
          </p:nvCxnSpPr>
          <p:spPr>
            <a:xfrm>
              <a:off x="2209800" y="3581306"/>
              <a:ext cx="1066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76600" y="2922493"/>
              <a:ext cx="1524000" cy="12954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CPU</a:t>
              </a:r>
            </a:p>
          </p:txBody>
        </p:sp>
        <p:cxnSp>
          <p:nvCxnSpPr>
            <p:cNvPr id="9" name="Straight Arrow Connector 8"/>
            <p:cNvCxnSpPr/>
            <p:nvPr/>
          </p:nvCxnSpPr>
          <p:spPr>
            <a:xfrm>
              <a:off x="4800600" y="3581306"/>
              <a:ext cx="1066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867400" y="3352706"/>
              <a:ext cx="1524000" cy="4572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Output</a:t>
              </a:r>
            </a:p>
          </p:txBody>
        </p:sp>
        <p:cxnSp>
          <p:nvCxnSpPr>
            <p:cNvPr id="12" name="Straight Arrow Connector 11"/>
            <p:cNvCxnSpPr>
              <a:stCxn id="8" idx="2"/>
            </p:cNvCxnSpPr>
            <p:nvPr/>
          </p:nvCxnSpPr>
          <p:spPr>
            <a:xfrm rot="5400000">
              <a:off x="3581401" y="4675094"/>
              <a:ext cx="9144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76600" y="5132294"/>
              <a:ext cx="1524000" cy="4572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dirty="0"/>
                <a:t>Memory </a:t>
              </a:r>
            </a:p>
          </p:txBody>
        </p:sp>
      </p:grpSp>
      <p:sp>
        <p:nvSpPr>
          <p:cNvPr id="11269" name="TextBox 13"/>
          <p:cNvSpPr txBox="1">
            <a:spLocks noChangeArrowheads="1"/>
          </p:cNvSpPr>
          <p:nvPr/>
        </p:nvSpPr>
        <p:spPr bwMode="auto">
          <a:xfrm>
            <a:off x="990600" y="5029201"/>
            <a:ext cx="7696200" cy="1015663"/>
          </a:xfrm>
          <a:prstGeom prst="rect">
            <a:avLst/>
          </a:prstGeom>
          <a:noFill/>
          <a:ln w="9525">
            <a:noFill/>
            <a:miter lim="800000"/>
            <a:headEnd/>
            <a:tailEnd/>
          </a:ln>
        </p:spPr>
        <p:txBody>
          <a:bodyPr>
            <a:spAutoFit/>
          </a:bodyPr>
          <a:lstStyle/>
          <a:p>
            <a:pPr>
              <a:defRPr/>
            </a:pPr>
            <a:r>
              <a:rPr lang="en-US" sz="2000" dirty="0">
                <a:latin typeface="+mn-lt"/>
                <a:cs typeface="+mn-cs"/>
              </a:rPr>
              <a:t>Data comes through input and the CPU process </a:t>
            </a:r>
            <a:r>
              <a:rPr lang="en-US" sz="2000" dirty="0" smtClean="0">
                <a:latin typeface="+mn-lt"/>
                <a:cs typeface="+mn-cs"/>
              </a:rPr>
              <a:t>it based </a:t>
            </a:r>
            <a:r>
              <a:rPr lang="en-US" sz="2000" dirty="0">
                <a:latin typeface="+mn-lt"/>
                <a:cs typeface="+mn-cs"/>
              </a:rPr>
              <a:t>on a program </a:t>
            </a:r>
            <a:r>
              <a:rPr lang="en-US" sz="2000" dirty="0" smtClean="0">
                <a:latin typeface="+mn-lt"/>
                <a:cs typeface="+mn-cs"/>
              </a:rPr>
              <a:t> </a:t>
            </a:r>
            <a:r>
              <a:rPr lang="en-US" sz="2000" dirty="0">
                <a:latin typeface="+mn-lt"/>
                <a:cs typeface="+mn-cs"/>
              </a:rPr>
              <a:t>in memory. </a:t>
            </a:r>
            <a:r>
              <a:rPr lang="en-US" sz="2000" dirty="0" smtClean="0">
                <a:latin typeface="+mn-lt"/>
                <a:cs typeface="+mn-cs"/>
              </a:rPr>
              <a:t> And the (result) output returned </a:t>
            </a:r>
            <a:r>
              <a:rPr lang="en-US" sz="2000" dirty="0">
                <a:latin typeface="+mn-lt"/>
                <a:cs typeface="+mn-cs"/>
              </a:rPr>
              <a:t>to memory or </a:t>
            </a:r>
            <a:r>
              <a:rPr lang="en-US" sz="2000" dirty="0" smtClean="0">
                <a:latin typeface="+mn-lt"/>
                <a:cs typeface="+mn-cs"/>
              </a:rPr>
              <a:t>presented </a:t>
            </a:r>
            <a:r>
              <a:rPr lang="en-US" sz="2000" dirty="0">
                <a:latin typeface="+mn-lt"/>
                <a:cs typeface="+mn-cs"/>
              </a:rPr>
              <a:t>to the user. </a:t>
            </a:r>
          </a:p>
        </p:txBody>
      </p:sp>
    </p:spTree>
  </p:cSld>
  <p:clrMapOvr>
    <a:masterClrMapping/>
  </p:clrMapOvr>
  <p:transition>
    <p:whee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8413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cap="small" dirty="0" smtClean="0">
                <a:solidFill>
                  <a:srgbClr val="00B050"/>
                </a:solidFill>
                <a:latin typeface="+mj-lt"/>
                <a:ea typeface="+mj-ea"/>
                <a:cs typeface="+mj-cs"/>
              </a:rPr>
              <a:t/>
            </a:r>
            <a:br>
              <a:rPr lang="en-US" b="1" cap="small" dirty="0" smtClean="0">
                <a:solidFill>
                  <a:srgbClr val="00B050"/>
                </a:solidFill>
                <a:latin typeface="+mj-lt"/>
                <a:ea typeface="+mj-ea"/>
                <a:cs typeface="+mj-cs"/>
              </a:rPr>
            </a:br>
            <a:r>
              <a:rPr lang="en-US" b="1" cap="small" dirty="0" smtClean="0">
                <a:solidFill>
                  <a:schemeClr val="bg1"/>
                </a:solidFill>
                <a:latin typeface="+mj-lt"/>
                <a:ea typeface="+mj-ea"/>
                <a:cs typeface="+mj-cs"/>
              </a:rPr>
              <a:t>Type of Floppy diskette </a:t>
            </a:r>
            <a:r>
              <a:rPr lang="en-US" b="1" cap="small" dirty="0" smtClean="0">
                <a:solidFill>
                  <a:srgbClr val="00B050"/>
                </a:solidFill>
                <a:latin typeface="+mj-lt"/>
                <a:ea typeface="+mj-ea"/>
                <a:cs typeface="+mj-cs"/>
              </a:rPr>
              <a:t/>
            </a:r>
            <a:br>
              <a:rPr lang="en-US" b="1" cap="small" dirty="0" smtClean="0">
                <a:solidFill>
                  <a:srgbClr val="00B050"/>
                </a:solidFill>
                <a:latin typeface="+mj-lt"/>
                <a:ea typeface="+mj-ea"/>
                <a:cs typeface="+mj-cs"/>
              </a:rPr>
            </a:br>
            <a:endParaRPr lang="en-US" dirty="0"/>
          </a:p>
        </p:txBody>
      </p:sp>
      <p:sp>
        <p:nvSpPr>
          <p:cNvPr id="3" name="Subtitle 2"/>
          <p:cNvSpPr>
            <a:spLocks noGrp="1"/>
          </p:cNvSpPr>
          <p:nvPr>
            <p:ph type="subTitle" idx="1"/>
          </p:nvPr>
        </p:nvSpPr>
        <p:spPr>
          <a:xfrm>
            <a:off x="381000" y="1676400"/>
            <a:ext cx="8229600" cy="4191000"/>
          </a:xfrm>
        </p:spPr>
        <p:txBody>
          <a:bodyPr>
            <a:normAutofit/>
          </a:bodyPr>
          <a:lstStyle/>
          <a:p>
            <a:pPr algn="l" eaLnBrk="0" hangingPunct="0">
              <a:spcBef>
                <a:spcPts val="600"/>
              </a:spcBef>
              <a:buClr>
                <a:schemeClr val="accent1"/>
              </a:buClr>
              <a:buSzPct val="70000"/>
              <a:defRPr/>
            </a:pPr>
            <a:r>
              <a:rPr lang="en-US" dirty="0"/>
              <a:t>There are two (2) types of floppy diskettes as follow:</a:t>
            </a:r>
          </a:p>
          <a:p>
            <a:pPr algn="l" eaLnBrk="0" hangingPunct="0">
              <a:lnSpc>
                <a:spcPct val="150000"/>
              </a:lnSpc>
              <a:spcBef>
                <a:spcPts val="600"/>
              </a:spcBef>
              <a:buClr>
                <a:schemeClr val="accent1"/>
              </a:buClr>
              <a:buSzPct val="70000"/>
              <a:buFont typeface="Wingdings" pitchFamily="2" charset="2"/>
              <a:buChar char="v"/>
              <a:defRPr/>
            </a:pPr>
            <a:r>
              <a:rPr lang="en-US" dirty="0"/>
              <a:t> </a:t>
            </a:r>
            <a:r>
              <a:rPr lang="en-US" b="1" dirty="0">
                <a:solidFill>
                  <a:srgbClr val="00B0F0"/>
                </a:solidFill>
              </a:rPr>
              <a:t>3½ floppy </a:t>
            </a:r>
            <a:r>
              <a:rPr lang="en-US" b="1" dirty="0" smtClean="0">
                <a:solidFill>
                  <a:srgbClr val="00B0F0"/>
                </a:solidFill>
              </a:rPr>
              <a:t>diskette</a:t>
            </a:r>
          </a:p>
          <a:p>
            <a:pPr algn="l" eaLnBrk="0" hangingPunct="0">
              <a:lnSpc>
                <a:spcPct val="150000"/>
              </a:lnSpc>
              <a:spcBef>
                <a:spcPts val="600"/>
              </a:spcBef>
              <a:buClr>
                <a:schemeClr val="accent1"/>
              </a:buClr>
              <a:buSzPct val="70000"/>
              <a:defRPr/>
            </a:pPr>
            <a:endParaRPr lang="en-US" b="1" dirty="0">
              <a:solidFill>
                <a:srgbClr val="00B0F0"/>
              </a:solidFill>
            </a:endParaRPr>
          </a:p>
          <a:p>
            <a:pPr algn="l" eaLnBrk="0" hangingPunct="0">
              <a:lnSpc>
                <a:spcPct val="150000"/>
              </a:lnSpc>
              <a:spcBef>
                <a:spcPts val="600"/>
              </a:spcBef>
              <a:buClr>
                <a:schemeClr val="accent1"/>
              </a:buClr>
              <a:buSzPct val="70000"/>
              <a:buFont typeface="Wingdings" pitchFamily="2" charset="2"/>
              <a:buChar char="v"/>
              <a:defRPr/>
            </a:pPr>
            <a:r>
              <a:rPr lang="en-US" b="1" dirty="0">
                <a:solidFill>
                  <a:srgbClr val="00B0F0"/>
                </a:solidFill>
              </a:rPr>
              <a:t>5¼ floppy diskette  </a:t>
            </a:r>
          </a:p>
          <a:p>
            <a:endParaRPr lang="en-US" dirty="0"/>
          </a:p>
        </p:txBody>
      </p:sp>
      <p:pic>
        <p:nvPicPr>
          <p:cNvPr id="5" name="Picture 4" descr="FloppyDisk.jpg"/>
          <p:cNvPicPr>
            <a:picLocks noChangeAspect="1"/>
          </p:cNvPicPr>
          <p:nvPr/>
        </p:nvPicPr>
        <p:blipFill>
          <a:blip r:embed="rId2" cstate="print">
            <a:clrChange>
              <a:clrFrom>
                <a:srgbClr val="FFFFFF"/>
              </a:clrFrom>
              <a:clrTo>
                <a:srgbClr val="FFFFFF">
                  <a:alpha val="0"/>
                </a:srgbClr>
              </a:clrTo>
            </a:clrChange>
          </a:blip>
          <a:stretch>
            <a:fillRect/>
          </a:stretch>
        </p:blipFill>
        <p:spPr>
          <a:xfrm>
            <a:off x="6172200" y="2362200"/>
            <a:ext cx="1752600" cy="1676400"/>
          </a:xfrm>
          <a:prstGeom prst="rect">
            <a:avLst/>
          </a:prstGeom>
        </p:spPr>
      </p:pic>
      <p:pic>
        <p:nvPicPr>
          <p:cNvPr id="6" name="Picture 5" descr="5inch.gif"/>
          <p:cNvPicPr>
            <a:picLocks noChangeAspect="1"/>
          </p:cNvPicPr>
          <p:nvPr/>
        </p:nvPicPr>
        <p:blipFill>
          <a:blip r:embed="rId3" cstate="print"/>
          <a:stretch>
            <a:fillRect/>
          </a:stretch>
        </p:blipFill>
        <p:spPr>
          <a:xfrm>
            <a:off x="5867400" y="4267200"/>
            <a:ext cx="1981200" cy="1597742"/>
          </a:xfrm>
          <a:prstGeom prst="rect">
            <a:avLst/>
          </a:prstGeom>
        </p:spPr>
      </p:pic>
    </p:spTree>
  </p:cSld>
  <p:clrMapOvr>
    <a:masterClrMapping/>
  </p:clrMapOvr>
  <p:transition>
    <p:whee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3½ Floppy </a:t>
            </a:r>
            <a:r>
              <a:rPr lang="en-US" sz="3200" b="1" cap="small" dirty="0">
                <a:solidFill>
                  <a:schemeClr val="bg1"/>
                </a:solidFill>
                <a:latin typeface="+mj-lt"/>
                <a:ea typeface="+mj-ea"/>
                <a:cs typeface="+mj-cs"/>
              </a:rPr>
              <a:t>diskette </a:t>
            </a:r>
          </a:p>
        </p:txBody>
      </p:sp>
      <p:sp>
        <p:nvSpPr>
          <p:cNvPr id="34819" name="Content Placeholder 2"/>
          <p:cNvSpPr>
            <a:spLocks noGrp="1"/>
          </p:cNvSpPr>
          <p:nvPr>
            <p:ph idx="1"/>
          </p:nvPr>
        </p:nvSpPr>
        <p:spPr>
          <a:xfrm>
            <a:off x="304800" y="1295400"/>
            <a:ext cx="3581400" cy="2362200"/>
          </a:xfrm>
        </p:spPr>
        <p:txBody>
          <a:bodyPr>
            <a:normAutofit/>
          </a:bodyPr>
          <a:lstStyle/>
          <a:p>
            <a:pPr>
              <a:buFont typeface="Wingdings" pitchFamily="2" charset="2"/>
              <a:buNone/>
              <a:defRPr/>
            </a:pPr>
            <a:r>
              <a:rPr lang="en-GB" sz="2000" dirty="0" smtClean="0"/>
              <a:t>It is a magnetic disc with a microfilm and capable of storing information depending on the density, </a:t>
            </a:r>
            <a:r>
              <a:rPr lang="en-GB" sz="2000" dirty="0"/>
              <a:t>slotted into </a:t>
            </a:r>
            <a:r>
              <a:rPr lang="en-GB" sz="2000" dirty="0" smtClean="0"/>
              <a:t>the floppy disk </a:t>
            </a:r>
            <a:r>
              <a:rPr lang="en-GB" sz="2000" dirty="0"/>
              <a:t>drive (Drive A:) </a:t>
            </a:r>
            <a:endParaRPr lang="en-GB" sz="2000" dirty="0" smtClean="0"/>
          </a:p>
          <a:p>
            <a:pPr marL="53975" indent="-53975">
              <a:buFont typeface="Wingdings" pitchFamily="2" charset="2"/>
              <a:buNone/>
              <a:defRPr/>
            </a:pPr>
            <a:r>
              <a:rPr lang="en-GB" sz="2000" dirty="0" smtClean="0"/>
              <a:t> </a:t>
            </a:r>
            <a:endParaRPr lang="en-US" sz="2000" dirty="0" smtClean="0"/>
          </a:p>
          <a:p>
            <a:pPr marL="0" indent="0">
              <a:buFont typeface="Wingdings" pitchFamily="2" charset="2"/>
              <a:buNone/>
              <a:defRPr/>
            </a:pPr>
            <a:endParaRPr lang="en-US" sz="2000" dirty="0" smtClean="0"/>
          </a:p>
        </p:txBody>
      </p:sp>
      <p:pic>
        <p:nvPicPr>
          <p:cNvPr id="4" name="Picture 3" descr="FloppyDisk.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876800" y="1371600"/>
            <a:ext cx="3505200" cy="3581400"/>
          </a:xfrm>
          <a:prstGeom prst="rect">
            <a:avLst/>
          </a:prstGeom>
        </p:spPr>
      </p:pic>
      <p:sp>
        <p:nvSpPr>
          <p:cNvPr id="5" name="Content Placeholder 2"/>
          <p:cNvSpPr txBox="1">
            <a:spLocks/>
          </p:cNvSpPr>
          <p:nvPr/>
        </p:nvSpPr>
        <p:spPr bwMode="auto">
          <a:xfrm>
            <a:off x="381000" y="4876800"/>
            <a:ext cx="8763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lang="en-GB" dirty="0" smtClean="0">
              <a:latin typeface="+mn-lt"/>
              <a:cs typeface="+mn-cs"/>
            </a:endParaRPr>
          </a:p>
          <a:p>
            <a:pPr eaLnBrk="0" hangingPunct="0">
              <a:spcBef>
                <a:spcPts val="600"/>
              </a:spcBef>
              <a:buClr>
                <a:schemeClr val="accent1"/>
              </a:buClr>
              <a:buSzPct val="70000"/>
              <a:defRPr/>
            </a:pPr>
            <a:r>
              <a:rPr lang="en-US" sz="1600" dirty="0" smtClean="0">
                <a:latin typeface="+mn-lt"/>
                <a:cs typeface="+mn-cs"/>
              </a:rPr>
              <a:t>Capable of storing  from 400K to 1.4MB of data. The  common once  are 720K (double-density) and 1.44MB (high-density).</a:t>
            </a:r>
          </a:p>
          <a:p>
            <a:pPr eaLnBrk="0" hangingPunct="0">
              <a:spcBef>
                <a:spcPts val="600"/>
              </a:spcBef>
              <a:buClr>
                <a:schemeClr val="accent1"/>
              </a:buClr>
              <a:buSzPct val="70000"/>
              <a:defRPr/>
            </a:pPr>
            <a:r>
              <a:rPr lang="en-US" sz="1600" dirty="0" smtClean="0">
                <a:latin typeface="+mn-lt"/>
                <a:cs typeface="+mn-cs"/>
              </a:rPr>
              <a:t> Macintoshes support disks of 400K, 800K, and 1.2MB. </a:t>
            </a:r>
          </a:p>
          <a:p>
            <a:pPr marR="0" lvl="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2590800" y="4038600"/>
            <a:ext cx="2287806" cy="369332"/>
          </a:xfrm>
          <a:prstGeom prst="rect">
            <a:avLst/>
          </a:prstGeom>
          <a:noFill/>
        </p:spPr>
        <p:txBody>
          <a:bodyPr wrap="none" rtlCol="0">
            <a:spAutoFit/>
          </a:bodyPr>
          <a:lstStyle/>
          <a:p>
            <a:r>
              <a:rPr lang="en-US" b="1" dirty="0" smtClean="0">
                <a:solidFill>
                  <a:srgbClr val="00B0F0"/>
                </a:solidFill>
              </a:rPr>
              <a:t>3½ Floppy Diskette</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228600"/>
            <a:ext cx="80772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5¼ Floppy </a:t>
            </a:r>
            <a:r>
              <a:rPr lang="en-US" sz="3200" b="1" cap="small" dirty="0">
                <a:solidFill>
                  <a:schemeClr val="bg1"/>
                </a:solidFill>
                <a:latin typeface="+mj-lt"/>
                <a:ea typeface="+mj-ea"/>
                <a:cs typeface="+mj-cs"/>
              </a:rPr>
              <a:t>diskette </a:t>
            </a:r>
          </a:p>
        </p:txBody>
      </p:sp>
      <p:sp>
        <p:nvSpPr>
          <p:cNvPr id="34819" name="Content Placeholder 2"/>
          <p:cNvSpPr>
            <a:spLocks noGrp="1"/>
          </p:cNvSpPr>
          <p:nvPr>
            <p:ph idx="1"/>
          </p:nvPr>
        </p:nvSpPr>
        <p:spPr>
          <a:xfrm>
            <a:off x="457200" y="990600"/>
            <a:ext cx="8686800" cy="1447800"/>
          </a:xfrm>
        </p:spPr>
        <p:txBody>
          <a:bodyPr/>
          <a:lstStyle/>
          <a:p>
            <a:pPr>
              <a:buFont typeface="Wingdings" pitchFamily="2" charset="2"/>
              <a:buNone/>
              <a:defRPr/>
            </a:pPr>
            <a:r>
              <a:rPr lang="en-GB" sz="2000" dirty="0" smtClean="0"/>
              <a:t>This is also a magnetic disc with a microfilm and capable of storing </a:t>
            </a:r>
            <a:endParaRPr lang="en-US" sz="2000" dirty="0" smtClean="0"/>
          </a:p>
          <a:p>
            <a:pPr marL="53975" indent="-53975">
              <a:buFont typeface="Wingdings" pitchFamily="2" charset="2"/>
              <a:buNone/>
              <a:defRPr/>
            </a:pPr>
            <a:r>
              <a:rPr lang="en-GB" sz="2000" dirty="0" smtClean="0"/>
              <a:t>information depending on the </a:t>
            </a:r>
            <a:r>
              <a:rPr lang="en-GB" sz="2000" dirty="0"/>
              <a:t>density, slotted into the diskette drive (</a:t>
            </a:r>
            <a:r>
              <a:rPr lang="en-GB" sz="2000" dirty="0">
                <a:solidFill>
                  <a:srgbClr val="00B0F0"/>
                </a:solidFill>
              </a:rPr>
              <a:t>Drive B</a:t>
            </a:r>
            <a:r>
              <a:rPr lang="en-GB" sz="2000" dirty="0"/>
              <a:t>:) </a:t>
            </a:r>
            <a:endParaRPr lang="en-US" sz="2000" dirty="0" smtClean="0"/>
          </a:p>
          <a:p>
            <a:pPr marL="0" indent="0">
              <a:buFont typeface="Wingdings" pitchFamily="2" charset="2"/>
              <a:buNone/>
              <a:defRPr/>
            </a:pPr>
            <a:endParaRPr lang="en-US" sz="2000" dirty="0" smtClean="0"/>
          </a:p>
        </p:txBody>
      </p:sp>
      <p:sp>
        <p:nvSpPr>
          <p:cNvPr id="4" name="Content Placeholder 2"/>
          <p:cNvSpPr txBox="1">
            <a:spLocks/>
          </p:cNvSpPr>
          <p:nvPr/>
        </p:nvSpPr>
        <p:spPr bwMode="auto">
          <a:xfrm>
            <a:off x="0" y="4953000"/>
            <a:ext cx="7696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600"/>
              </a:spcBef>
              <a:buClr>
                <a:schemeClr val="accent1"/>
              </a:buClr>
              <a:buSzPct val="70000"/>
              <a:defRPr/>
            </a:pPr>
            <a:r>
              <a:rPr lang="en-US" sz="2000" dirty="0" smtClean="0">
                <a:latin typeface="+mn-lt"/>
                <a:cs typeface="+mn-cs"/>
              </a:rPr>
              <a:t>It is capable of storing between 100K and 1.2MB (megabytes) of data. </a:t>
            </a:r>
          </a:p>
          <a:p>
            <a:pPr lvl="0" eaLnBrk="0" hangingPunct="0">
              <a:spcBef>
                <a:spcPts val="600"/>
              </a:spcBef>
              <a:buClr>
                <a:schemeClr val="accent1"/>
              </a:buClr>
              <a:buSzPct val="70000"/>
              <a:defRPr/>
            </a:pPr>
            <a:r>
              <a:rPr lang="en-US" sz="2000" dirty="0" smtClean="0">
                <a:latin typeface="+mn-lt"/>
                <a:cs typeface="+mn-cs"/>
              </a:rPr>
              <a:t>The most common sizes are 360K and 1.2MB.</a:t>
            </a:r>
          </a:p>
        </p:txBody>
      </p:sp>
      <p:pic>
        <p:nvPicPr>
          <p:cNvPr id="5" name="Picture 4" descr="5inch.gif"/>
          <p:cNvPicPr>
            <a:picLocks noChangeAspect="1"/>
          </p:cNvPicPr>
          <p:nvPr/>
        </p:nvPicPr>
        <p:blipFill>
          <a:blip r:embed="rId2" cstate="print"/>
          <a:stretch>
            <a:fillRect/>
          </a:stretch>
        </p:blipFill>
        <p:spPr>
          <a:xfrm>
            <a:off x="1981200" y="1981200"/>
            <a:ext cx="4114800" cy="2743200"/>
          </a:xfrm>
          <a:prstGeom prst="rect">
            <a:avLst/>
          </a:prstGeom>
        </p:spPr>
      </p:pic>
      <p:sp>
        <p:nvSpPr>
          <p:cNvPr id="6" name="TextBox 5"/>
          <p:cNvSpPr txBox="1"/>
          <p:nvPr/>
        </p:nvSpPr>
        <p:spPr>
          <a:xfrm>
            <a:off x="6248400" y="3733800"/>
            <a:ext cx="2287806" cy="369332"/>
          </a:xfrm>
          <a:prstGeom prst="rect">
            <a:avLst/>
          </a:prstGeom>
          <a:noFill/>
        </p:spPr>
        <p:txBody>
          <a:bodyPr wrap="none" rtlCol="0">
            <a:spAutoFit/>
          </a:bodyPr>
          <a:lstStyle/>
          <a:p>
            <a:r>
              <a:rPr lang="en-US" b="1" dirty="0" smtClean="0">
                <a:solidFill>
                  <a:srgbClr val="00B0F0"/>
                </a:solidFill>
              </a:rPr>
              <a:t>5¼ Floppy Diskette</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memory</a:t>
            </a:r>
            <a:r>
              <a:rPr lang="en-US" sz="3200" b="1" cap="small" dirty="0">
                <a:solidFill>
                  <a:srgbClr val="00B050"/>
                </a:solidFill>
                <a:latin typeface="+mj-lt"/>
                <a:ea typeface="+mj-ea"/>
                <a:cs typeface="+mj-cs"/>
              </a:rPr>
              <a:t> </a:t>
            </a:r>
          </a:p>
        </p:txBody>
      </p:sp>
      <p:sp>
        <p:nvSpPr>
          <p:cNvPr id="37891" name="Content Placeholder 2"/>
          <p:cNvSpPr>
            <a:spLocks noGrp="1"/>
          </p:cNvSpPr>
          <p:nvPr>
            <p:ph idx="1"/>
          </p:nvPr>
        </p:nvSpPr>
        <p:spPr>
          <a:xfrm>
            <a:off x="304800" y="1143000"/>
            <a:ext cx="8458200" cy="2667000"/>
          </a:xfrm>
        </p:spPr>
        <p:txBody>
          <a:bodyPr>
            <a:normAutofit fontScale="92500" lnSpcReduction="20000"/>
          </a:bodyPr>
          <a:lstStyle/>
          <a:p>
            <a:pPr marL="0" indent="0">
              <a:buFont typeface="Wingdings" pitchFamily="2" charset="2"/>
              <a:buNone/>
            </a:pPr>
            <a:endParaRPr lang="en-US" sz="2000" dirty="0" smtClean="0"/>
          </a:p>
          <a:p>
            <a:pPr marL="0" indent="0">
              <a:buFont typeface="Wingdings" pitchFamily="2" charset="2"/>
              <a:buNone/>
            </a:pPr>
            <a:r>
              <a:rPr lang="en-US" sz="2000" dirty="0" smtClean="0"/>
              <a:t>The </a:t>
            </a:r>
            <a:r>
              <a:rPr lang="en-US" sz="2000" b="1" dirty="0" smtClean="0">
                <a:solidFill>
                  <a:srgbClr val="00B0F0"/>
                </a:solidFill>
              </a:rPr>
              <a:t>computer memory </a:t>
            </a:r>
            <a:r>
              <a:rPr lang="en-US" sz="2000" dirty="0" smtClean="0"/>
              <a:t>is a temporary storage device which holds the data and instructions that (CPU) needs </a:t>
            </a:r>
            <a:r>
              <a:rPr lang="en-US" sz="2000" dirty="0"/>
              <a:t> </a:t>
            </a:r>
            <a:r>
              <a:rPr lang="en-US" sz="2000" dirty="0" smtClean="0"/>
              <a:t>to process.</a:t>
            </a:r>
          </a:p>
          <a:p>
            <a:pPr marL="0" indent="0">
              <a:buFont typeface="Wingdings" pitchFamily="2" charset="2"/>
              <a:buNone/>
            </a:pPr>
            <a:endParaRPr lang="en-US" sz="2000" dirty="0" smtClean="0"/>
          </a:p>
          <a:p>
            <a:pPr marL="0" indent="0">
              <a:buFont typeface="Wingdings" pitchFamily="2" charset="2"/>
              <a:buNone/>
            </a:pPr>
            <a:r>
              <a:rPr lang="en-US" sz="2000" dirty="0" smtClean="0"/>
              <a:t>Before a program can be run, it must be loaded from a storage medium (</a:t>
            </a:r>
            <a:r>
              <a:rPr lang="en-US" sz="2000" b="1" dirty="0" smtClean="0">
                <a:solidFill>
                  <a:srgbClr val="00B0F0"/>
                </a:solidFill>
              </a:rPr>
              <a:t>hard disk</a:t>
            </a:r>
            <a:r>
              <a:rPr lang="en-US" sz="2000" dirty="0" smtClean="0"/>
              <a:t>) into the memory for </a:t>
            </a:r>
            <a:r>
              <a:rPr lang="en-US" sz="2000" b="1" dirty="0" smtClean="0">
                <a:solidFill>
                  <a:srgbClr val="00B0F0"/>
                </a:solidFill>
              </a:rPr>
              <a:t>CPU</a:t>
            </a:r>
            <a:r>
              <a:rPr lang="en-US" sz="2000" dirty="0" smtClean="0"/>
              <a:t> to have direct access to it.</a:t>
            </a:r>
          </a:p>
          <a:p>
            <a:pPr marL="0" indent="0">
              <a:buFont typeface="Wingdings" pitchFamily="2" charset="2"/>
              <a:buNone/>
            </a:pPr>
            <a:endParaRPr lang="en-US" sz="2000" dirty="0" smtClean="0"/>
          </a:p>
          <a:p>
            <a:pPr marL="0" indent="0">
              <a:buNone/>
            </a:pPr>
            <a:r>
              <a:rPr lang="en-US" sz="2000" dirty="0" smtClean="0"/>
              <a:t> Memory is a necessity </a:t>
            </a:r>
            <a:r>
              <a:rPr lang="en-US" sz="2000" dirty="0"/>
              <a:t> </a:t>
            </a:r>
            <a:r>
              <a:rPr lang="en-US" sz="2000" dirty="0" smtClean="0"/>
              <a:t>to every computer. It is primary storage device, it can be either </a:t>
            </a:r>
            <a:r>
              <a:rPr lang="en-US" sz="2000" b="1" dirty="0" smtClean="0">
                <a:solidFill>
                  <a:srgbClr val="00B0F0"/>
                </a:solidFill>
              </a:rPr>
              <a:t>ROM</a:t>
            </a:r>
            <a:r>
              <a:rPr lang="en-US" sz="2000" dirty="0" smtClean="0"/>
              <a:t> or</a:t>
            </a:r>
            <a:r>
              <a:rPr lang="en-US" sz="2000" b="1" dirty="0" smtClean="0">
                <a:solidFill>
                  <a:srgbClr val="00B0F0"/>
                </a:solidFill>
              </a:rPr>
              <a:t> RAM </a:t>
            </a:r>
          </a:p>
          <a:p>
            <a:pPr marL="0" indent="0">
              <a:buFont typeface="Wingdings" pitchFamily="2" charset="2"/>
              <a:buNone/>
            </a:pPr>
            <a:endParaRPr lang="en-US" sz="2000" dirty="0" smtClean="0"/>
          </a:p>
          <a:p>
            <a:pPr marL="0" indent="0">
              <a:buFont typeface="Wingdings" pitchFamily="2" charset="2"/>
              <a:buNone/>
            </a:pPr>
            <a:endParaRPr lang="en-US" sz="2000" dirty="0" smtClean="0"/>
          </a:p>
          <a:p>
            <a:pPr marL="0" indent="0">
              <a:buFont typeface="Wingdings" pitchFamily="2" charset="2"/>
              <a:buNone/>
            </a:pPr>
            <a:endParaRPr lang="en-US" sz="2000" dirty="0" smtClean="0"/>
          </a:p>
        </p:txBody>
      </p:sp>
      <p:pic>
        <p:nvPicPr>
          <p:cNvPr id="37892" name="Picture 7" descr="256_MB_DDR_333_Cl2_5_Pc2700_RAM_Chip_Brand_New_Chip.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3912651">
            <a:off x="3093293" y="1583312"/>
            <a:ext cx="2873249" cy="6134381"/>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eaLnBrk="0" hangingPunct="0">
              <a:defRPr/>
            </a:pPr>
            <a:r>
              <a:rPr lang="en-US" sz="4000" b="1" cap="small" dirty="0">
                <a:solidFill>
                  <a:schemeClr val="bg1"/>
                </a:solidFill>
                <a:latin typeface="+mj-lt"/>
                <a:ea typeface="+mj-ea"/>
                <a:cs typeface="+mj-cs"/>
              </a:rPr>
              <a:t>Types of memory </a:t>
            </a:r>
          </a:p>
        </p:txBody>
      </p:sp>
      <p:sp>
        <p:nvSpPr>
          <p:cNvPr id="38915" name="Content Placeholder 2"/>
          <p:cNvSpPr>
            <a:spLocks noGrp="1"/>
          </p:cNvSpPr>
          <p:nvPr>
            <p:ph idx="1"/>
          </p:nvPr>
        </p:nvSpPr>
        <p:spPr>
          <a:xfrm>
            <a:off x="457200" y="1066800"/>
            <a:ext cx="8229600" cy="4876800"/>
          </a:xfrm>
        </p:spPr>
        <p:txBody>
          <a:bodyPr>
            <a:noAutofit/>
          </a:bodyPr>
          <a:lstStyle/>
          <a:p>
            <a:pPr marL="0" indent="0">
              <a:buFont typeface="Wingdings" pitchFamily="2" charset="2"/>
              <a:buNone/>
            </a:pPr>
            <a:r>
              <a:rPr lang="en-US" sz="2800" dirty="0" smtClean="0"/>
              <a:t>There are two (2) main types of computer memory as follow:</a:t>
            </a:r>
          </a:p>
          <a:p>
            <a:pPr marL="0" indent="0">
              <a:buFont typeface="Wingdings" pitchFamily="2" charset="2"/>
              <a:buNone/>
            </a:pPr>
            <a:endParaRPr lang="en-US" sz="2800" dirty="0" smtClean="0"/>
          </a:p>
          <a:p>
            <a:pPr marL="0" indent="0">
              <a:buFont typeface="Wingdings" pitchFamily="2" charset="2"/>
              <a:buChar char="v"/>
            </a:pPr>
            <a:r>
              <a:rPr lang="en-US" sz="2800" b="1" dirty="0" smtClean="0">
                <a:solidFill>
                  <a:srgbClr val="00B0F0"/>
                </a:solidFill>
              </a:rPr>
              <a:t> Read Only Memory </a:t>
            </a:r>
            <a:r>
              <a:rPr lang="en-US" sz="2800" dirty="0" smtClean="0"/>
              <a:t>(</a:t>
            </a:r>
            <a:r>
              <a:rPr lang="en-US" sz="2800" b="1" dirty="0" smtClean="0">
                <a:solidFill>
                  <a:srgbClr val="00B0F0"/>
                </a:solidFill>
              </a:rPr>
              <a:t>ROM</a:t>
            </a:r>
            <a:r>
              <a:rPr lang="en-US" sz="2800" dirty="0" smtClean="0"/>
              <a:t>)</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Font typeface="Wingdings" pitchFamily="2" charset="2"/>
              <a:buChar char="v"/>
            </a:pPr>
            <a:r>
              <a:rPr lang="en-US" sz="2800" dirty="0" smtClean="0"/>
              <a:t> </a:t>
            </a:r>
            <a:r>
              <a:rPr lang="en-US" sz="2800" b="1" dirty="0" smtClean="0">
                <a:solidFill>
                  <a:srgbClr val="00B0F0"/>
                </a:solidFill>
              </a:rPr>
              <a:t>Random Access Memory </a:t>
            </a:r>
            <a:r>
              <a:rPr lang="en-US" sz="2800" dirty="0" smtClean="0"/>
              <a:t>(</a:t>
            </a:r>
            <a:r>
              <a:rPr lang="en-US" sz="2800" b="1" dirty="0" smtClean="0">
                <a:solidFill>
                  <a:srgbClr val="00B0F0"/>
                </a:solidFill>
              </a:rPr>
              <a:t>RAM</a:t>
            </a:r>
            <a:r>
              <a:rPr lang="en-US" sz="2800" dirty="0" smtClean="0"/>
              <a:t>) </a:t>
            </a:r>
          </a:p>
        </p:txBody>
      </p:sp>
      <p:sp>
        <p:nvSpPr>
          <p:cNvPr id="8" name="Title 1"/>
          <p:cNvSpPr txBox="1">
            <a:spLocks/>
          </p:cNvSpPr>
          <p:nvPr/>
        </p:nvSpPr>
        <p:spPr>
          <a:xfrm>
            <a:off x="914400" y="2362200"/>
            <a:ext cx="8229600" cy="609600"/>
          </a:xfrm>
          <a:prstGeom prst="rect">
            <a:avLst/>
          </a:prstGeom>
        </p:spPr>
        <p:txBody>
          <a:bodyPr>
            <a:normAutofit/>
          </a:bodyPr>
          <a:lstStyle/>
          <a:p>
            <a:pPr eaLnBrk="0" hangingPunct="0">
              <a:defRPr/>
            </a:pPr>
            <a:endParaRPr lang="en-US" sz="3000" cap="small" dirty="0">
              <a:solidFill>
                <a:srgbClr val="7B9899"/>
              </a:solidFill>
              <a:latin typeface="+mj-lt"/>
              <a:ea typeface="+mj-ea"/>
              <a:cs typeface="+mj-cs"/>
            </a:endParaRPr>
          </a:p>
        </p:txBody>
      </p:sp>
      <p:sp>
        <p:nvSpPr>
          <p:cNvPr id="9" name="Content Placeholder 2"/>
          <p:cNvSpPr txBox="1">
            <a:spLocks/>
          </p:cNvSpPr>
          <p:nvPr/>
        </p:nvSpPr>
        <p:spPr bwMode="auto">
          <a:xfrm>
            <a:off x="990600" y="2971800"/>
            <a:ext cx="8153400" cy="1752600"/>
          </a:xfrm>
          <a:prstGeom prst="rect">
            <a:avLst/>
          </a:prstGeom>
          <a:noFill/>
          <a:ln w="9525">
            <a:noFill/>
            <a:miter lim="800000"/>
            <a:headEnd/>
            <a:tailEnd/>
          </a:ln>
        </p:spPr>
        <p:txBody>
          <a:bodyPr/>
          <a:lstStyle/>
          <a:p>
            <a:pPr eaLnBrk="0" hangingPunct="0">
              <a:spcBef>
                <a:spcPts val="600"/>
              </a:spcBef>
              <a:buClr>
                <a:schemeClr val="accent1"/>
              </a:buClr>
              <a:buSzPct val="70000"/>
              <a:defRPr/>
            </a:pPr>
            <a:endParaRPr lang="en-US" sz="2400" dirty="0">
              <a:latin typeface="+mn-lt"/>
              <a:cs typeface="+mn-cs"/>
            </a:endParaRPr>
          </a:p>
        </p:txBody>
      </p:sp>
      <p:pic>
        <p:nvPicPr>
          <p:cNvPr id="38919" name="Picture 10" descr="ROM_BIOS.jpg"/>
          <p:cNvPicPr>
            <a:picLocks noChangeAspect="1"/>
          </p:cNvPicPr>
          <p:nvPr/>
        </p:nvPicPr>
        <p:blipFill>
          <a:blip r:embed="rId2" cstate="print"/>
          <a:srcRect l="6702" t="12500" r="10825" b="12500"/>
          <a:stretch>
            <a:fillRect/>
          </a:stretch>
        </p:blipFill>
        <p:spPr bwMode="auto">
          <a:xfrm>
            <a:off x="5715000" y="2438400"/>
            <a:ext cx="2590800" cy="1165225"/>
          </a:xfrm>
          <a:prstGeom prst="rect">
            <a:avLst/>
          </a:prstGeom>
          <a:noFill/>
          <a:ln w="9525">
            <a:noFill/>
            <a:miter lim="800000"/>
            <a:headEnd/>
            <a:tailEnd/>
          </a:ln>
        </p:spPr>
      </p:pic>
      <p:pic>
        <p:nvPicPr>
          <p:cNvPr id="12" name="Picture 7" descr="256_MB_DDR_333_Cl2_5_Pc2700_RAM_Chip_Brand_New_Chip.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3912651">
            <a:off x="6479843" y="3643262"/>
            <a:ext cx="1463580" cy="312474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9937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cap="small" dirty="0" smtClean="0">
                <a:solidFill>
                  <a:srgbClr val="7B9899"/>
                </a:solidFill>
                <a:latin typeface="+mj-lt"/>
                <a:ea typeface="+mj-ea"/>
                <a:cs typeface="+mj-cs"/>
              </a:rPr>
              <a:t/>
            </a:r>
            <a:br>
              <a:rPr lang="en-US" cap="small" dirty="0" smtClean="0">
                <a:solidFill>
                  <a:srgbClr val="7B9899"/>
                </a:solidFill>
                <a:latin typeface="+mj-lt"/>
                <a:ea typeface="+mj-ea"/>
                <a:cs typeface="+mj-cs"/>
              </a:rPr>
            </a:br>
            <a:r>
              <a:rPr lang="en-US" cap="small" dirty="0" smtClean="0">
                <a:solidFill>
                  <a:schemeClr val="bg1"/>
                </a:solidFill>
                <a:latin typeface="+mj-lt"/>
                <a:ea typeface="+mj-ea"/>
                <a:cs typeface="+mj-cs"/>
              </a:rPr>
              <a:t>READ ONLY MEMORY (ROM) </a:t>
            </a:r>
            <a:r>
              <a:rPr lang="en-US" cap="small" dirty="0" smtClean="0">
                <a:solidFill>
                  <a:srgbClr val="7B9899"/>
                </a:solidFill>
                <a:latin typeface="+mj-lt"/>
                <a:ea typeface="+mj-ea"/>
                <a:cs typeface="+mj-cs"/>
              </a:rPr>
              <a:t/>
            </a:r>
            <a:br>
              <a:rPr lang="en-US" cap="small" dirty="0" smtClean="0">
                <a:solidFill>
                  <a:srgbClr val="7B9899"/>
                </a:solidFill>
                <a:latin typeface="+mj-lt"/>
                <a:ea typeface="+mj-ea"/>
                <a:cs typeface="+mj-cs"/>
              </a:rPr>
            </a:br>
            <a:endParaRPr lang="en-US" dirty="0"/>
          </a:p>
        </p:txBody>
      </p:sp>
      <p:sp>
        <p:nvSpPr>
          <p:cNvPr id="3" name="Subtitle 2"/>
          <p:cNvSpPr>
            <a:spLocks noGrp="1"/>
          </p:cNvSpPr>
          <p:nvPr>
            <p:ph type="subTitle" idx="1"/>
          </p:nvPr>
        </p:nvSpPr>
        <p:spPr>
          <a:xfrm>
            <a:off x="381000" y="1600200"/>
            <a:ext cx="8229600" cy="3810000"/>
          </a:xfrm>
        </p:spPr>
        <p:txBody>
          <a:bodyPr>
            <a:normAutofit/>
          </a:bodyPr>
          <a:lstStyle/>
          <a:p>
            <a:pPr algn="l"/>
            <a:r>
              <a:rPr lang="en-US" dirty="0" smtClean="0"/>
              <a:t>The </a:t>
            </a:r>
            <a:r>
              <a:rPr lang="en-US" b="1" dirty="0" smtClean="0">
                <a:solidFill>
                  <a:srgbClr val="00B0F0"/>
                </a:solidFill>
              </a:rPr>
              <a:t>Read-Only Memory</a:t>
            </a:r>
            <a:r>
              <a:rPr lang="en-US" dirty="0" smtClean="0">
                <a:solidFill>
                  <a:srgbClr val="00B0F0"/>
                </a:solidFill>
              </a:rPr>
              <a:t> </a:t>
            </a:r>
            <a:r>
              <a:rPr lang="en-US" dirty="0" smtClean="0"/>
              <a:t>(</a:t>
            </a:r>
            <a:r>
              <a:rPr lang="en-US" b="1" dirty="0" smtClean="0">
                <a:solidFill>
                  <a:srgbClr val="00B0F0"/>
                </a:solidFill>
              </a:rPr>
              <a:t>ROM</a:t>
            </a:r>
            <a:r>
              <a:rPr lang="en-US" dirty="0" smtClean="0"/>
              <a:t>) stores the </a:t>
            </a:r>
            <a:r>
              <a:rPr lang="en-US" b="1" dirty="0" smtClean="0">
                <a:solidFill>
                  <a:srgbClr val="00B0F0"/>
                </a:solidFill>
              </a:rPr>
              <a:t>BIOS</a:t>
            </a:r>
            <a:r>
              <a:rPr lang="en-US" dirty="0" smtClean="0"/>
              <a:t> that runs when the computer is powered on.</a:t>
            </a:r>
          </a:p>
          <a:p>
            <a:pPr algn="l"/>
            <a:endParaRPr lang="en-US" dirty="0" smtClean="0"/>
          </a:p>
          <a:p>
            <a:pPr algn="l"/>
            <a:r>
              <a:rPr lang="en-US" dirty="0" smtClean="0"/>
              <a:t>Or otherwise begins execution, a process known as </a:t>
            </a:r>
            <a:r>
              <a:rPr lang="en-US" dirty="0" smtClean="0">
                <a:solidFill>
                  <a:srgbClr val="00B0F0"/>
                </a:solidFill>
              </a:rPr>
              <a:t>Bootstrapping</a:t>
            </a:r>
            <a:r>
              <a:rPr lang="en-US" dirty="0" smtClean="0"/>
              <a:t>, or "</a:t>
            </a:r>
            <a:r>
              <a:rPr lang="en-US" dirty="0" smtClean="0">
                <a:solidFill>
                  <a:srgbClr val="00B0F0"/>
                </a:solidFill>
              </a:rPr>
              <a:t>booting</a:t>
            </a:r>
            <a:r>
              <a:rPr lang="en-US" dirty="0" smtClean="0"/>
              <a:t>" or "booting up". </a:t>
            </a:r>
          </a:p>
          <a:p>
            <a:pPr algn="l"/>
            <a:endParaRPr lang="en-US" dirty="0"/>
          </a:p>
        </p:txBody>
      </p:sp>
      <p:pic>
        <p:nvPicPr>
          <p:cNvPr id="4" name="Picture 10" descr="ROM_BIOS.jpg"/>
          <p:cNvPicPr>
            <a:picLocks noChangeAspect="1"/>
          </p:cNvPicPr>
          <p:nvPr/>
        </p:nvPicPr>
        <p:blipFill>
          <a:blip r:embed="rId2" cstate="print"/>
          <a:srcRect l="6702" t="12500" r="10825" b="12500"/>
          <a:stretch>
            <a:fillRect/>
          </a:stretch>
        </p:blipFill>
        <p:spPr bwMode="auto">
          <a:xfrm>
            <a:off x="457200" y="4572000"/>
            <a:ext cx="2590800" cy="1165225"/>
          </a:xfrm>
          <a:prstGeom prst="rect">
            <a:avLst/>
          </a:prstGeom>
          <a:noFill/>
          <a:ln w="9525">
            <a:noFill/>
            <a:miter lim="800000"/>
            <a:headEnd/>
            <a:tailEnd/>
          </a:ln>
        </p:spPr>
      </p:pic>
      <p:pic>
        <p:nvPicPr>
          <p:cNvPr id="5" name="Picture 11" descr="imageview.php.jpg"/>
          <p:cNvPicPr>
            <a:picLocks noChangeAspect="1"/>
          </p:cNvPicPr>
          <p:nvPr/>
        </p:nvPicPr>
        <p:blipFill>
          <a:blip r:embed="rId3" cstate="print"/>
          <a:srcRect l="20000" t="15244" r="15500" b="15244"/>
          <a:stretch>
            <a:fillRect/>
          </a:stretch>
        </p:blipFill>
        <p:spPr bwMode="auto">
          <a:xfrm>
            <a:off x="6705600" y="4724400"/>
            <a:ext cx="1811339" cy="1600200"/>
          </a:xfrm>
          <a:prstGeom prst="rect">
            <a:avLst/>
          </a:prstGeom>
          <a:noFill/>
          <a:ln w="9525">
            <a:noFill/>
            <a:miter lim="800000"/>
            <a:headEnd/>
            <a:tailEnd/>
          </a:ln>
        </p:spPr>
      </p:pic>
      <p:pic>
        <p:nvPicPr>
          <p:cNvPr id="6" name="Picture 9" descr="kickstart-rom-4070.jpg"/>
          <p:cNvPicPr>
            <a:picLocks noChangeAspect="1"/>
          </p:cNvPicPr>
          <p:nvPr/>
        </p:nvPicPr>
        <p:blipFill>
          <a:blip r:embed="rId4" cstate="print">
            <a:clrChange>
              <a:clrFrom>
                <a:srgbClr val="FEFEFE"/>
              </a:clrFrom>
              <a:clrTo>
                <a:srgbClr val="FEFEFE">
                  <a:alpha val="0"/>
                </a:srgbClr>
              </a:clrTo>
            </a:clrChange>
          </a:blip>
          <a:srcRect/>
          <a:stretch>
            <a:fillRect/>
          </a:stretch>
        </p:blipFill>
        <p:spPr bwMode="auto">
          <a:xfrm>
            <a:off x="3505200" y="4572000"/>
            <a:ext cx="2590800" cy="14478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RANDOM ACCESS MEMORY (RAM) </a:t>
            </a:r>
          </a:p>
        </p:txBody>
      </p:sp>
      <p:sp>
        <p:nvSpPr>
          <p:cNvPr id="39939" name="Content Placeholder 2"/>
          <p:cNvSpPr>
            <a:spLocks noGrp="1"/>
          </p:cNvSpPr>
          <p:nvPr>
            <p:ph idx="1"/>
          </p:nvPr>
        </p:nvSpPr>
        <p:spPr>
          <a:xfrm>
            <a:off x="381000" y="990600"/>
            <a:ext cx="8382000" cy="1905000"/>
          </a:xfrm>
        </p:spPr>
        <p:txBody>
          <a:bodyPr>
            <a:normAutofit/>
          </a:bodyPr>
          <a:lstStyle/>
          <a:p>
            <a:pPr marL="0" indent="0">
              <a:buFont typeface="Wingdings" pitchFamily="2" charset="2"/>
              <a:buNone/>
            </a:pPr>
            <a:r>
              <a:rPr lang="en-US" sz="2000" b="1" dirty="0" smtClean="0">
                <a:solidFill>
                  <a:srgbClr val="00B0F0"/>
                </a:solidFill>
              </a:rPr>
              <a:t>RAM</a:t>
            </a:r>
            <a:r>
              <a:rPr lang="en-US" sz="2000" dirty="0" smtClean="0"/>
              <a:t> is the working memory of a computer system</a:t>
            </a:r>
            <a:r>
              <a:rPr lang="en-US" sz="2000" dirty="0"/>
              <a:t> </a:t>
            </a:r>
            <a:r>
              <a:rPr lang="en-US" sz="2000" dirty="0" smtClean="0"/>
              <a:t>that stores input data, intermediate results, programs, and other information temporarily. </a:t>
            </a:r>
          </a:p>
          <a:p>
            <a:pPr marL="0" indent="0">
              <a:buFont typeface="Wingdings" pitchFamily="2" charset="2"/>
              <a:buNone/>
            </a:pPr>
            <a:endParaRPr lang="en-US" sz="2000" dirty="0" smtClean="0"/>
          </a:p>
          <a:p>
            <a:pPr marL="0" indent="0">
              <a:buFont typeface="Wingdings" pitchFamily="2" charset="2"/>
              <a:buNone/>
            </a:pPr>
            <a:r>
              <a:rPr lang="en-US" sz="2000" dirty="0" smtClean="0"/>
              <a:t>It can be read and written. It is volatile, that is all data will be erased when the power is turned off.</a:t>
            </a:r>
          </a:p>
        </p:txBody>
      </p:sp>
      <p:pic>
        <p:nvPicPr>
          <p:cNvPr id="39940" name="Picture 7" descr="ram.jpg"/>
          <p:cNvPicPr>
            <a:picLocks noChangeAspect="1"/>
          </p:cNvPicPr>
          <p:nvPr/>
        </p:nvPicPr>
        <p:blipFill>
          <a:blip r:embed="rId2" cstate="print"/>
          <a:srcRect/>
          <a:stretch>
            <a:fillRect/>
          </a:stretch>
        </p:blipFill>
        <p:spPr bwMode="auto">
          <a:xfrm>
            <a:off x="2819400" y="2819400"/>
            <a:ext cx="4800598" cy="3072383"/>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a:solidFill>
                  <a:schemeClr val="bg1"/>
                </a:solidFill>
                <a:latin typeface="+mj-lt"/>
                <a:ea typeface="+mj-ea"/>
                <a:cs typeface="+mj-cs"/>
              </a:rPr>
              <a:t>Power supply (power pack)</a:t>
            </a:r>
          </a:p>
        </p:txBody>
      </p:sp>
      <p:sp>
        <p:nvSpPr>
          <p:cNvPr id="40963" name="Content Placeholder 2"/>
          <p:cNvSpPr>
            <a:spLocks noGrp="1"/>
          </p:cNvSpPr>
          <p:nvPr>
            <p:ph idx="1"/>
          </p:nvPr>
        </p:nvSpPr>
        <p:spPr>
          <a:xfrm>
            <a:off x="381000" y="1066800"/>
            <a:ext cx="8534400" cy="1143000"/>
          </a:xfrm>
        </p:spPr>
        <p:txBody>
          <a:bodyPr/>
          <a:lstStyle/>
          <a:p>
            <a:pPr marL="0" indent="0">
              <a:buFont typeface="Wingdings" pitchFamily="2" charset="2"/>
              <a:buNone/>
            </a:pPr>
            <a:r>
              <a:rPr lang="en-US" sz="2000" dirty="0" smtClean="0"/>
              <a:t>A </a:t>
            </a:r>
            <a:r>
              <a:rPr lang="en-US" sz="2000" b="1" dirty="0" smtClean="0">
                <a:solidFill>
                  <a:srgbClr val="00B0F0"/>
                </a:solidFill>
              </a:rPr>
              <a:t>power</a:t>
            </a:r>
            <a:r>
              <a:rPr lang="en-US" sz="2000" dirty="0" smtClean="0"/>
              <a:t> </a:t>
            </a:r>
            <a:r>
              <a:rPr lang="en-US" sz="2000" b="1" dirty="0" smtClean="0">
                <a:solidFill>
                  <a:srgbClr val="00B0F0"/>
                </a:solidFill>
              </a:rPr>
              <a:t>supply</a:t>
            </a:r>
            <a:r>
              <a:rPr lang="en-US" sz="2000" dirty="0" smtClean="0"/>
              <a:t> </a:t>
            </a:r>
            <a:r>
              <a:rPr lang="en-US" sz="2000" b="1" dirty="0" smtClean="0">
                <a:solidFill>
                  <a:srgbClr val="00B0F0"/>
                </a:solidFill>
              </a:rPr>
              <a:t>unit</a:t>
            </a:r>
            <a:r>
              <a:rPr lang="en-US" sz="2000" dirty="0" smtClean="0"/>
              <a:t> (</a:t>
            </a:r>
            <a:r>
              <a:rPr lang="en-US" sz="2000" b="1" dirty="0" smtClean="0">
                <a:solidFill>
                  <a:srgbClr val="00B0F0"/>
                </a:solidFill>
              </a:rPr>
              <a:t>PSU</a:t>
            </a:r>
            <a:r>
              <a:rPr lang="en-US" sz="2000" dirty="0" smtClean="0"/>
              <a:t>) converts </a:t>
            </a:r>
            <a:r>
              <a:rPr lang="en-US" sz="2000" b="1" dirty="0" smtClean="0">
                <a:solidFill>
                  <a:srgbClr val="00B0F0"/>
                </a:solidFill>
              </a:rPr>
              <a:t>alternating</a:t>
            </a:r>
            <a:r>
              <a:rPr lang="en-US" sz="2000" dirty="0" smtClean="0"/>
              <a:t> </a:t>
            </a:r>
            <a:r>
              <a:rPr lang="en-US" sz="2000" b="1" dirty="0" smtClean="0">
                <a:solidFill>
                  <a:srgbClr val="00B0F0"/>
                </a:solidFill>
              </a:rPr>
              <a:t>current</a:t>
            </a:r>
            <a:r>
              <a:rPr lang="en-US" sz="2000" dirty="0" smtClean="0"/>
              <a:t> (</a:t>
            </a:r>
            <a:r>
              <a:rPr lang="en-US" sz="2000" b="1" dirty="0" smtClean="0">
                <a:solidFill>
                  <a:srgbClr val="00B0F0"/>
                </a:solidFill>
              </a:rPr>
              <a:t>AC</a:t>
            </a:r>
            <a:r>
              <a:rPr lang="en-US" sz="2000" dirty="0" smtClean="0"/>
              <a:t>) electric power to low-voltage </a:t>
            </a:r>
            <a:r>
              <a:rPr lang="en-US" sz="2000" b="1" dirty="0" smtClean="0">
                <a:solidFill>
                  <a:srgbClr val="00B0F0"/>
                </a:solidFill>
              </a:rPr>
              <a:t>direct current </a:t>
            </a:r>
            <a:r>
              <a:rPr lang="en-US" sz="2000" dirty="0" smtClean="0"/>
              <a:t>(</a:t>
            </a:r>
            <a:r>
              <a:rPr lang="en-US" sz="2000" b="1" dirty="0" smtClean="0">
                <a:solidFill>
                  <a:srgbClr val="00B0F0"/>
                </a:solidFill>
              </a:rPr>
              <a:t>DC</a:t>
            </a:r>
            <a:r>
              <a:rPr lang="en-US" sz="2000" dirty="0" smtClean="0"/>
              <a:t>) power for the internal components of the computer. Is mostly found in the system unit.</a:t>
            </a:r>
          </a:p>
        </p:txBody>
      </p:sp>
      <p:pic>
        <p:nvPicPr>
          <p:cNvPr id="40964" name="Picture 7" descr="Choose-power-supply-computer-exactly.jpg"/>
          <p:cNvPicPr>
            <a:picLocks noChangeAspect="1"/>
          </p:cNvPicPr>
          <p:nvPr/>
        </p:nvPicPr>
        <p:blipFill>
          <a:blip r:embed="rId2" cstate="print">
            <a:clrChange>
              <a:clrFrom>
                <a:srgbClr val="FFFFFF"/>
              </a:clrFrom>
              <a:clrTo>
                <a:srgbClr val="FFFFFF">
                  <a:alpha val="0"/>
                </a:srgbClr>
              </a:clrTo>
            </a:clrChange>
          </a:blip>
          <a:srcRect t="20000" b="20000"/>
          <a:stretch>
            <a:fillRect/>
          </a:stretch>
        </p:blipFill>
        <p:spPr bwMode="auto">
          <a:xfrm>
            <a:off x="0" y="2133601"/>
            <a:ext cx="4648200" cy="3214688"/>
          </a:xfrm>
          <a:prstGeom prst="rect">
            <a:avLst/>
          </a:prstGeom>
          <a:noFill/>
          <a:ln w="9525">
            <a:noFill/>
            <a:miter lim="800000"/>
            <a:headEnd/>
            <a:tailEnd/>
          </a:ln>
        </p:spPr>
      </p:pic>
      <p:pic>
        <p:nvPicPr>
          <p:cNvPr id="40965" name="Picture 8" descr="NLP65-7608.jpg"/>
          <p:cNvPicPr>
            <a:picLocks noChangeAspect="1"/>
          </p:cNvPicPr>
          <p:nvPr/>
        </p:nvPicPr>
        <p:blipFill>
          <a:blip r:embed="rId3" cstate="print">
            <a:clrChange>
              <a:clrFrom>
                <a:srgbClr val="FEFEFE"/>
              </a:clrFrom>
              <a:clrTo>
                <a:srgbClr val="FEFEFE">
                  <a:alpha val="0"/>
                </a:srgbClr>
              </a:clrTo>
            </a:clrChange>
          </a:blip>
          <a:srcRect t="6667" b="4443"/>
          <a:stretch>
            <a:fillRect/>
          </a:stretch>
        </p:blipFill>
        <p:spPr bwMode="auto">
          <a:xfrm>
            <a:off x="4495800" y="1905000"/>
            <a:ext cx="4114800" cy="3657600"/>
          </a:xfrm>
          <a:prstGeom prst="rect">
            <a:avLst/>
          </a:prstGeom>
          <a:noFill/>
          <a:ln w="9525">
            <a:noFill/>
            <a:miter lim="800000"/>
            <a:headEnd/>
            <a:tailEnd/>
          </a:ln>
        </p:spPr>
      </p:pic>
      <p:sp>
        <p:nvSpPr>
          <p:cNvPr id="6" name="TextBox 5"/>
          <p:cNvSpPr txBox="1"/>
          <p:nvPr/>
        </p:nvSpPr>
        <p:spPr>
          <a:xfrm rot="21206561">
            <a:off x="2161460" y="5186176"/>
            <a:ext cx="1479892" cy="369332"/>
          </a:xfrm>
          <a:prstGeom prst="rect">
            <a:avLst/>
          </a:prstGeom>
          <a:noFill/>
        </p:spPr>
        <p:txBody>
          <a:bodyPr wrap="none" rtlCol="0">
            <a:spAutoFit/>
          </a:bodyPr>
          <a:lstStyle/>
          <a:p>
            <a:r>
              <a:rPr lang="en-US" b="1" dirty="0" smtClean="0">
                <a:solidFill>
                  <a:srgbClr val="00B0F0"/>
                </a:solidFill>
              </a:rPr>
              <a:t>Power Pack</a:t>
            </a:r>
            <a:endParaRPr lang="en-US" b="1" dirty="0">
              <a:solidFill>
                <a:srgbClr val="00B0F0"/>
              </a:solidFill>
            </a:endParaRPr>
          </a:p>
        </p:txBody>
      </p:sp>
      <p:sp>
        <p:nvSpPr>
          <p:cNvPr id="7" name="TextBox 6"/>
          <p:cNvSpPr txBox="1"/>
          <p:nvPr/>
        </p:nvSpPr>
        <p:spPr>
          <a:xfrm rot="17933432">
            <a:off x="6765431" y="4395000"/>
            <a:ext cx="2403222" cy="369332"/>
          </a:xfrm>
          <a:prstGeom prst="rect">
            <a:avLst/>
          </a:prstGeom>
          <a:noFill/>
        </p:spPr>
        <p:txBody>
          <a:bodyPr wrap="none" rtlCol="0">
            <a:spAutoFit/>
          </a:bodyPr>
          <a:lstStyle/>
          <a:p>
            <a:r>
              <a:rPr lang="en-US" b="1" dirty="0" smtClean="0">
                <a:solidFill>
                  <a:srgbClr val="00B0F0"/>
                </a:solidFill>
              </a:rPr>
              <a:t>Inside a Power Pack</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228600"/>
            <a:ext cx="77724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Video card (VGA) </a:t>
            </a:r>
            <a:endParaRPr lang="en-US" sz="3200" b="1" cap="small" dirty="0">
              <a:solidFill>
                <a:schemeClr val="bg1"/>
              </a:solidFill>
              <a:latin typeface="+mj-lt"/>
              <a:ea typeface="+mj-ea"/>
              <a:cs typeface="+mj-cs"/>
            </a:endParaRPr>
          </a:p>
        </p:txBody>
      </p:sp>
      <p:sp>
        <p:nvSpPr>
          <p:cNvPr id="41987" name="Content Placeholder 2"/>
          <p:cNvSpPr>
            <a:spLocks noGrp="1"/>
          </p:cNvSpPr>
          <p:nvPr>
            <p:ph idx="1"/>
          </p:nvPr>
        </p:nvSpPr>
        <p:spPr>
          <a:xfrm>
            <a:off x="381000" y="838200"/>
            <a:ext cx="8153400" cy="1981200"/>
          </a:xfrm>
        </p:spPr>
        <p:txBody>
          <a:bodyPr>
            <a:normAutofit/>
          </a:bodyPr>
          <a:lstStyle/>
          <a:p>
            <a:pPr marL="0" indent="0">
              <a:buNone/>
            </a:pPr>
            <a:r>
              <a:rPr lang="en-US" sz="2000" dirty="0" smtClean="0"/>
              <a:t>The </a:t>
            </a:r>
            <a:r>
              <a:rPr lang="en-US" sz="2000" dirty="0" smtClean="0">
                <a:solidFill>
                  <a:srgbClr val="00B0F0"/>
                </a:solidFill>
              </a:rPr>
              <a:t>video card </a:t>
            </a:r>
            <a:r>
              <a:rPr lang="en-US" sz="2000" dirty="0" smtClean="0"/>
              <a:t>is responsible for </a:t>
            </a:r>
            <a:r>
              <a:rPr lang="en-US" sz="2000" b="1" dirty="0" smtClean="0"/>
              <a:t>what you see</a:t>
            </a:r>
            <a:r>
              <a:rPr lang="en-US" sz="2000" dirty="0" smtClean="0"/>
              <a:t> on the monitor. </a:t>
            </a:r>
          </a:p>
          <a:p>
            <a:pPr marL="0" indent="0">
              <a:buNone/>
            </a:pPr>
            <a:r>
              <a:rPr lang="en-US" sz="2000" dirty="0" smtClean="0"/>
              <a:t>The main function of the video card is to generate and output images to the computer screen. </a:t>
            </a:r>
          </a:p>
          <a:p>
            <a:pPr marL="0" indent="0">
              <a:buNone/>
            </a:pPr>
            <a:r>
              <a:rPr lang="en-US" sz="2000" dirty="0" smtClean="0"/>
              <a:t>Better </a:t>
            </a:r>
            <a:r>
              <a:rPr lang="en-US" sz="2000" b="1" dirty="0" smtClean="0">
                <a:solidFill>
                  <a:srgbClr val="00B0F0"/>
                </a:solidFill>
              </a:rPr>
              <a:t>graphics card </a:t>
            </a:r>
            <a:r>
              <a:rPr lang="en-US" sz="2000" dirty="0" smtClean="0"/>
              <a:t>equals better performance when playing games or working on a high resolution monitor.</a:t>
            </a:r>
          </a:p>
        </p:txBody>
      </p:sp>
      <p:pic>
        <p:nvPicPr>
          <p:cNvPr id="4" name="Picture 3" descr="VideoCar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257800" y="2600326"/>
            <a:ext cx="3505200" cy="3495675"/>
          </a:xfrm>
          <a:prstGeom prst="rect">
            <a:avLst/>
          </a:prstGeom>
        </p:spPr>
      </p:pic>
      <p:pic>
        <p:nvPicPr>
          <p:cNvPr id="6" name="Picture 5" descr="InstallVideoCard.jpg"/>
          <p:cNvPicPr>
            <a:picLocks noChangeAspect="1"/>
          </p:cNvPicPr>
          <p:nvPr/>
        </p:nvPicPr>
        <p:blipFill>
          <a:blip r:embed="rId3" cstate="print">
            <a:clrChange>
              <a:clrFrom>
                <a:srgbClr val="DFFFFE"/>
              </a:clrFrom>
              <a:clrTo>
                <a:srgbClr val="DFFFFE">
                  <a:alpha val="0"/>
                </a:srgbClr>
              </a:clrTo>
            </a:clrChange>
          </a:blip>
          <a:srcRect r="39888"/>
          <a:stretch>
            <a:fillRect/>
          </a:stretch>
        </p:blipFill>
        <p:spPr>
          <a:xfrm>
            <a:off x="0" y="2895600"/>
            <a:ext cx="3276600" cy="3200400"/>
          </a:xfrm>
          <a:prstGeom prst="rect">
            <a:avLst/>
          </a:prstGeom>
        </p:spPr>
      </p:pic>
    </p:spTree>
  </p:cSld>
  <p:clrMapOvr>
    <a:masterClrMapping/>
  </p:clrMapOvr>
  <p:transition>
    <p:whee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228600"/>
            <a:ext cx="76962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000" b="1" cap="small" dirty="0" smtClean="0">
                <a:solidFill>
                  <a:schemeClr val="bg1"/>
                </a:solidFill>
                <a:latin typeface="+mj-lt"/>
                <a:ea typeface="+mj-ea"/>
                <a:cs typeface="+mj-cs"/>
              </a:rPr>
              <a:t>Type of Video cards (VGA) </a:t>
            </a:r>
            <a:endParaRPr lang="en-US" sz="3000" b="1" cap="small" dirty="0">
              <a:solidFill>
                <a:schemeClr val="bg1"/>
              </a:solidFill>
              <a:latin typeface="+mj-lt"/>
              <a:ea typeface="+mj-ea"/>
              <a:cs typeface="+mj-cs"/>
            </a:endParaRPr>
          </a:p>
        </p:txBody>
      </p:sp>
      <p:pic>
        <p:nvPicPr>
          <p:cNvPr id="8" name="Picture 7" descr="Video_Card.jpg"/>
          <p:cNvPicPr>
            <a:picLocks noChangeAspect="1"/>
          </p:cNvPicPr>
          <p:nvPr/>
        </p:nvPicPr>
        <p:blipFill>
          <a:blip r:embed="rId2" cstate="print">
            <a:clrChange>
              <a:clrFrom>
                <a:srgbClr val="FFFFFF"/>
              </a:clrFrom>
              <a:clrTo>
                <a:srgbClr val="FFFFFF">
                  <a:alpha val="0"/>
                </a:srgbClr>
              </a:clrTo>
            </a:clrChange>
          </a:blip>
          <a:srcRect t="16000" b="18000"/>
          <a:stretch>
            <a:fillRect/>
          </a:stretch>
        </p:blipFill>
        <p:spPr>
          <a:xfrm>
            <a:off x="1219200" y="914400"/>
            <a:ext cx="3810000" cy="2514600"/>
          </a:xfrm>
          <a:prstGeom prst="rect">
            <a:avLst/>
          </a:prstGeom>
        </p:spPr>
      </p:pic>
      <p:pic>
        <p:nvPicPr>
          <p:cNvPr id="11" name="Picture 10" descr="pci_video_card.gif"/>
          <p:cNvPicPr>
            <a:picLocks noChangeAspect="1"/>
          </p:cNvPicPr>
          <p:nvPr/>
        </p:nvPicPr>
        <p:blipFill>
          <a:blip r:embed="rId3" cstate="print">
            <a:clrChange>
              <a:clrFrom>
                <a:srgbClr val="FFFFFF"/>
              </a:clrFrom>
              <a:clrTo>
                <a:srgbClr val="FFFFFF">
                  <a:alpha val="0"/>
                </a:srgbClr>
              </a:clrTo>
            </a:clrChange>
          </a:blip>
          <a:srcRect t="16000" b="17333"/>
          <a:stretch>
            <a:fillRect/>
          </a:stretch>
        </p:blipFill>
        <p:spPr>
          <a:xfrm>
            <a:off x="762000" y="3429000"/>
            <a:ext cx="4495800" cy="2819400"/>
          </a:xfrm>
          <a:prstGeom prst="rect">
            <a:avLst/>
          </a:prstGeom>
        </p:spPr>
      </p:pic>
      <p:pic>
        <p:nvPicPr>
          <p:cNvPr id="13" name="Picture 12" descr="msi-x1300pro-front.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163852" y="987356"/>
            <a:ext cx="4522949" cy="3737043"/>
          </a:xfrm>
          <a:prstGeom prst="rect">
            <a:avLst/>
          </a:prstGeom>
        </p:spPr>
      </p:pic>
      <p:sp>
        <p:nvSpPr>
          <p:cNvPr id="14" name="TextBox 13"/>
          <p:cNvSpPr txBox="1"/>
          <p:nvPr/>
        </p:nvSpPr>
        <p:spPr>
          <a:xfrm>
            <a:off x="1981200" y="3200400"/>
            <a:ext cx="2022990" cy="369332"/>
          </a:xfrm>
          <a:prstGeom prst="rect">
            <a:avLst/>
          </a:prstGeom>
          <a:noFill/>
        </p:spPr>
        <p:txBody>
          <a:bodyPr wrap="none" rtlCol="0">
            <a:spAutoFit/>
          </a:bodyPr>
          <a:lstStyle/>
          <a:p>
            <a:r>
              <a:rPr lang="en-US" b="1" dirty="0" smtClean="0">
                <a:solidFill>
                  <a:srgbClr val="00B0F0"/>
                </a:solidFill>
              </a:rPr>
              <a:t>AGP</a:t>
            </a:r>
            <a:r>
              <a:rPr lang="en-US" b="1" dirty="0" smtClean="0">
                <a:solidFill>
                  <a:srgbClr val="FF0000"/>
                </a:solidFill>
              </a:rPr>
              <a:t>  </a:t>
            </a:r>
            <a:r>
              <a:rPr lang="en-US" b="1" dirty="0" smtClean="0">
                <a:solidFill>
                  <a:srgbClr val="00B0F0"/>
                </a:solidFill>
              </a:rPr>
              <a:t>Video</a:t>
            </a:r>
            <a:r>
              <a:rPr lang="en-US" b="1" dirty="0" smtClean="0">
                <a:solidFill>
                  <a:srgbClr val="FF0000"/>
                </a:solidFill>
              </a:rPr>
              <a:t> </a:t>
            </a:r>
            <a:r>
              <a:rPr lang="en-US" b="1" dirty="0" smtClean="0">
                <a:solidFill>
                  <a:srgbClr val="00B0F0"/>
                </a:solidFill>
              </a:rPr>
              <a:t>Card</a:t>
            </a:r>
            <a:endParaRPr lang="en-US" b="1" dirty="0">
              <a:solidFill>
                <a:srgbClr val="00B0F0"/>
              </a:solidFill>
            </a:endParaRPr>
          </a:p>
        </p:txBody>
      </p:sp>
      <p:sp>
        <p:nvSpPr>
          <p:cNvPr id="15" name="TextBox 14"/>
          <p:cNvSpPr txBox="1"/>
          <p:nvPr/>
        </p:nvSpPr>
        <p:spPr>
          <a:xfrm>
            <a:off x="1981200" y="6019800"/>
            <a:ext cx="1911742" cy="369332"/>
          </a:xfrm>
          <a:prstGeom prst="rect">
            <a:avLst/>
          </a:prstGeom>
          <a:noFill/>
        </p:spPr>
        <p:txBody>
          <a:bodyPr wrap="none" rtlCol="0">
            <a:spAutoFit/>
          </a:bodyPr>
          <a:lstStyle/>
          <a:p>
            <a:r>
              <a:rPr lang="en-US" b="1" dirty="0" smtClean="0">
                <a:solidFill>
                  <a:srgbClr val="00B0F0"/>
                </a:solidFill>
              </a:rPr>
              <a:t>PCI</a:t>
            </a:r>
            <a:r>
              <a:rPr lang="en-US" b="1" dirty="0" smtClean="0">
                <a:solidFill>
                  <a:srgbClr val="FF0000"/>
                </a:solidFill>
              </a:rPr>
              <a:t>  </a:t>
            </a:r>
            <a:r>
              <a:rPr lang="en-US" b="1" dirty="0" smtClean="0">
                <a:solidFill>
                  <a:srgbClr val="00B0F0"/>
                </a:solidFill>
              </a:rPr>
              <a:t>Video</a:t>
            </a:r>
            <a:r>
              <a:rPr lang="en-US" b="1" dirty="0" smtClean="0">
                <a:solidFill>
                  <a:srgbClr val="FF0000"/>
                </a:solidFill>
              </a:rPr>
              <a:t> </a:t>
            </a:r>
            <a:r>
              <a:rPr lang="en-US" b="1" dirty="0" smtClean="0">
                <a:solidFill>
                  <a:srgbClr val="00B0F0"/>
                </a:solidFill>
              </a:rPr>
              <a:t>Card</a:t>
            </a:r>
            <a:endParaRPr lang="en-US" b="1" dirty="0">
              <a:solidFill>
                <a:srgbClr val="00B0F0"/>
              </a:solidFill>
            </a:endParaRPr>
          </a:p>
        </p:txBody>
      </p:sp>
      <p:sp>
        <p:nvSpPr>
          <p:cNvPr id="16" name="TextBox 15"/>
          <p:cNvSpPr txBox="1"/>
          <p:nvPr/>
        </p:nvSpPr>
        <p:spPr>
          <a:xfrm>
            <a:off x="5715000" y="4572000"/>
            <a:ext cx="2873544" cy="369332"/>
          </a:xfrm>
          <a:prstGeom prst="rect">
            <a:avLst/>
          </a:prstGeom>
          <a:noFill/>
        </p:spPr>
        <p:txBody>
          <a:bodyPr wrap="none" rtlCol="0">
            <a:spAutoFit/>
          </a:bodyPr>
          <a:lstStyle/>
          <a:p>
            <a:r>
              <a:rPr lang="en-US" b="1" dirty="0" smtClean="0">
                <a:solidFill>
                  <a:srgbClr val="00B0F0"/>
                </a:solidFill>
              </a:rPr>
              <a:t>PCI</a:t>
            </a:r>
            <a:r>
              <a:rPr lang="en-US" b="1" dirty="0" smtClean="0">
                <a:solidFill>
                  <a:srgbClr val="FF0000"/>
                </a:solidFill>
              </a:rPr>
              <a:t>  </a:t>
            </a:r>
            <a:r>
              <a:rPr lang="en-US" b="1" dirty="0" smtClean="0">
                <a:solidFill>
                  <a:srgbClr val="00B0F0"/>
                </a:solidFill>
              </a:rPr>
              <a:t>Express</a:t>
            </a:r>
            <a:r>
              <a:rPr lang="en-US" b="1" dirty="0" smtClean="0">
                <a:solidFill>
                  <a:srgbClr val="FF0000"/>
                </a:solidFill>
              </a:rPr>
              <a:t> </a:t>
            </a:r>
            <a:r>
              <a:rPr lang="en-US" b="1" dirty="0" smtClean="0">
                <a:solidFill>
                  <a:srgbClr val="00B0F0"/>
                </a:solidFill>
              </a:rPr>
              <a:t>Video</a:t>
            </a:r>
            <a:r>
              <a:rPr lang="en-US" b="1" dirty="0" smtClean="0">
                <a:solidFill>
                  <a:srgbClr val="FF0000"/>
                </a:solidFill>
              </a:rPr>
              <a:t> </a:t>
            </a:r>
            <a:r>
              <a:rPr lang="en-US" b="1" dirty="0" smtClean="0">
                <a:solidFill>
                  <a:srgbClr val="00B0F0"/>
                </a:solidFill>
              </a:rPr>
              <a:t>Card</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0"/>
            <a:ext cx="8229600" cy="751490"/>
          </a:xfrm>
        </p:spPr>
        <p:txBody>
          <a:bodyPr>
            <a:normAutofit fontScale="90000"/>
          </a:bodyPr>
          <a:lstStyle/>
          <a:p>
            <a:r>
              <a:rPr lang="en-US" dirty="0" smtClean="0"/>
              <a:t>MEMORY </a:t>
            </a:r>
            <a:endParaRPr lang="en-US" dirty="0"/>
          </a:p>
        </p:txBody>
      </p:sp>
      <p:sp>
        <p:nvSpPr>
          <p:cNvPr id="3" name="Content Placeholder 2"/>
          <p:cNvSpPr>
            <a:spLocks noGrp="1"/>
          </p:cNvSpPr>
          <p:nvPr>
            <p:ph idx="1"/>
          </p:nvPr>
        </p:nvSpPr>
        <p:spPr>
          <a:xfrm>
            <a:off x="457200" y="838200"/>
            <a:ext cx="8229600" cy="4525963"/>
          </a:xfrm>
        </p:spPr>
        <p:txBody>
          <a:bodyPr>
            <a:noAutofit/>
          </a:bodyPr>
          <a:lstStyle/>
          <a:p>
            <a:r>
              <a:rPr lang="en-US" sz="3600" b="1" dirty="0" smtClean="0"/>
              <a:t>BIT = One Binary Digit 0 or 1</a:t>
            </a:r>
          </a:p>
          <a:p>
            <a:r>
              <a:rPr lang="en-US" sz="3600" b="1" dirty="0" smtClean="0">
                <a:solidFill>
                  <a:srgbClr val="FF0000"/>
                </a:solidFill>
              </a:rPr>
              <a:t>BYTE = 08 Bits</a:t>
            </a:r>
          </a:p>
          <a:p>
            <a:r>
              <a:rPr lang="en-US" sz="3600" b="1" dirty="0" smtClean="0">
                <a:solidFill>
                  <a:srgbClr val="FF0000"/>
                </a:solidFill>
              </a:rPr>
              <a:t>(NIBBLE= 4 Bits)</a:t>
            </a:r>
          </a:p>
          <a:p>
            <a:r>
              <a:rPr lang="en-US" sz="3600" b="1" dirty="0" smtClean="0">
                <a:solidFill>
                  <a:srgbClr val="7030A0"/>
                </a:solidFill>
              </a:rPr>
              <a:t>KILOBYTE=1024BYTES</a:t>
            </a:r>
          </a:p>
          <a:p>
            <a:r>
              <a:rPr lang="en-US" sz="3600" b="1" dirty="0" smtClean="0">
                <a:solidFill>
                  <a:srgbClr val="00B050"/>
                </a:solidFill>
              </a:rPr>
              <a:t>MEGABYTE=1024KB</a:t>
            </a:r>
          </a:p>
          <a:p>
            <a:r>
              <a:rPr lang="en-US" sz="3600" b="1" dirty="0" smtClean="0"/>
              <a:t>GIGABYTE=1024MB</a:t>
            </a:r>
          </a:p>
          <a:p>
            <a:r>
              <a:rPr lang="en-US" sz="3600" b="1" dirty="0" smtClean="0">
                <a:solidFill>
                  <a:srgbClr val="FF0000"/>
                </a:solidFill>
              </a:rPr>
              <a:t>TERABYTE=1024GB</a:t>
            </a:r>
          </a:p>
          <a:p>
            <a:r>
              <a:rPr lang="en-US" sz="3600" b="1" dirty="0" smtClean="0">
                <a:solidFill>
                  <a:srgbClr val="7030A0"/>
                </a:solidFill>
              </a:rPr>
              <a:t>PETABYTE=1024TB</a:t>
            </a:r>
            <a:endParaRPr lang="en-US" sz="3600" b="1" dirty="0">
              <a:solidFill>
                <a:srgbClr val="7030A0"/>
              </a:solidFill>
            </a:endParaRPr>
          </a:p>
        </p:txBody>
      </p:sp>
    </p:spTree>
    <p:extLst>
      <p:ext uri="{BB962C8B-B14F-4D97-AF65-F5344CB8AC3E}">
        <p14:creationId xmlns:p14="http://schemas.microsoft.com/office/powerpoint/2010/main" val="43878941"/>
      </p:ext>
    </p:extLst>
  </p:cSld>
  <p:clrMapOvr>
    <a:masterClrMapping/>
  </p:clrMapOvr>
  <p:transition>
    <p:whee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228600"/>
            <a:ext cx="76962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Peripheral devices  </a:t>
            </a:r>
            <a:endParaRPr lang="en-US" sz="3200" b="1" cap="small" dirty="0">
              <a:solidFill>
                <a:schemeClr val="bg1"/>
              </a:solidFill>
              <a:latin typeface="+mj-lt"/>
              <a:ea typeface="+mj-ea"/>
              <a:cs typeface="+mj-cs"/>
            </a:endParaRPr>
          </a:p>
        </p:txBody>
      </p:sp>
      <p:sp>
        <p:nvSpPr>
          <p:cNvPr id="43011" name="Content Placeholder 2"/>
          <p:cNvSpPr>
            <a:spLocks noGrp="1"/>
          </p:cNvSpPr>
          <p:nvPr>
            <p:ph idx="1"/>
          </p:nvPr>
        </p:nvSpPr>
        <p:spPr>
          <a:xfrm>
            <a:off x="381000" y="838200"/>
            <a:ext cx="8763000" cy="1981200"/>
          </a:xfrm>
        </p:spPr>
        <p:txBody>
          <a:bodyPr>
            <a:normAutofit fontScale="92500" lnSpcReduction="10000"/>
          </a:bodyPr>
          <a:lstStyle/>
          <a:p>
            <a:pPr marL="0" indent="0">
              <a:buNone/>
            </a:pPr>
            <a:endParaRPr lang="en-US" sz="2000" dirty="0" smtClean="0"/>
          </a:p>
          <a:p>
            <a:pPr marL="0" indent="0">
              <a:buNone/>
            </a:pPr>
            <a:r>
              <a:rPr lang="en-US" sz="2000" b="1" dirty="0" smtClean="0">
                <a:solidFill>
                  <a:srgbClr val="00B0F0"/>
                </a:solidFill>
              </a:rPr>
              <a:t>Peripheral device </a:t>
            </a:r>
            <a:r>
              <a:rPr lang="en-US" sz="2000" dirty="0" smtClean="0"/>
              <a:t>are optional device connected to the computer externally such as printer, scanner, tape device, microphone and external modem. </a:t>
            </a:r>
          </a:p>
          <a:p>
            <a:pPr marL="0" indent="0">
              <a:buNone/>
            </a:pPr>
            <a:endParaRPr lang="en-US" sz="2000" dirty="0" smtClean="0"/>
          </a:p>
          <a:p>
            <a:pPr marL="0" indent="0">
              <a:buNone/>
            </a:pPr>
            <a:r>
              <a:rPr lang="en-US" sz="2000" dirty="0" smtClean="0"/>
              <a:t> And internal such as CD-ROM or internal modem and </a:t>
            </a:r>
            <a:r>
              <a:rPr lang="en-US" sz="2000" dirty="0"/>
              <a:t> </a:t>
            </a:r>
            <a:r>
              <a:rPr lang="en-US" sz="2000" dirty="0" smtClean="0"/>
              <a:t>CPU, expansion cards.   </a:t>
            </a:r>
          </a:p>
          <a:p>
            <a:pPr marL="0" indent="0">
              <a:buNone/>
            </a:pPr>
            <a:r>
              <a:rPr lang="en-US" sz="2000" dirty="0" smtClean="0"/>
              <a:t>Peripheral devices are classified base on their functions.</a:t>
            </a:r>
          </a:p>
          <a:p>
            <a:pPr marL="0" indent="0">
              <a:buNone/>
            </a:pPr>
            <a:endParaRPr lang="en-US" sz="2000" dirty="0" smtClean="0"/>
          </a:p>
        </p:txBody>
      </p:sp>
      <p:pic>
        <p:nvPicPr>
          <p:cNvPr id="8" name="Picture 7" descr="14_4_orig.jpg"/>
          <p:cNvPicPr>
            <a:picLocks noChangeAspect="1"/>
          </p:cNvPicPr>
          <p:nvPr/>
        </p:nvPicPr>
        <p:blipFill>
          <a:blip r:embed="rId2" cstate="print"/>
          <a:srcRect l="2743" t="14152" r="4004" b="17919"/>
          <a:stretch>
            <a:fillRect/>
          </a:stretch>
        </p:blipFill>
        <p:spPr>
          <a:xfrm>
            <a:off x="990600" y="3352801"/>
            <a:ext cx="1447800" cy="1506071"/>
          </a:xfrm>
          <a:prstGeom prst="rect">
            <a:avLst/>
          </a:prstGeom>
        </p:spPr>
      </p:pic>
      <p:pic>
        <p:nvPicPr>
          <p:cNvPr id="9" name="Picture 8" descr="cheap-computer-speaker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638800" y="3200400"/>
            <a:ext cx="1447800" cy="1447800"/>
          </a:xfrm>
          <a:prstGeom prst="rect">
            <a:avLst/>
          </a:prstGeom>
        </p:spPr>
      </p:pic>
      <p:pic>
        <p:nvPicPr>
          <p:cNvPr id="10" name="Picture 9" descr="scanner.jpg"/>
          <p:cNvPicPr>
            <a:picLocks noChangeAspect="1"/>
          </p:cNvPicPr>
          <p:nvPr/>
        </p:nvPicPr>
        <p:blipFill>
          <a:blip r:embed="rId4" cstate="print">
            <a:clrChange>
              <a:clrFrom>
                <a:srgbClr val="FEFEFE"/>
              </a:clrFrom>
              <a:clrTo>
                <a:srgbClr val="FEFEFE">
                  <a:alpha val="0"/>
                </a:srgbClr>
              </a:clrTo>
            </a:clrChange>
          </a:blip>
          <a:stretch>
            <a:fillRect/>
          </a:stretch>
        </p:blipFill>
        <p:spPr>
          <a:xfrm>
            <a:off x="2514600" y="3200400"/>
            <a:ext cx="1524000" cy="1524000"/>
          </a:xfrm>
          <a:prstGeom prst="rect">
            <a:avLst/>
          </a:prstGeom>
        </p:spPr>
      </p:pic>
      <p:pic>
        <p:nvPicPr>
          <p:cNvPr id="11" name="Picture 10" descr="computer-microphon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4038600" y="3124200"/>
            <a:ext cx="1371600" cy="1371600"/>
          </a:xfrm>
          <a:prstGeom prst="rect">
            <a:avLst/>
          </a:prstGeom>
        </p:spPr>
      </p:pic>
      <p:sp>
        <p:nvSpPr>
          <p:cNvPr id="12" name="TextBox 11"/>
          <p:cNvSpPr txBox="1"/>
          <p:nvPr/>
        </p:nvSpPr>
        <p:spPr>
          <a:xfrm>
            <a:off x="1143002" y="4800600"/>
            <a:ext cx="928459" cy="369332"/>
          </a:xfrm>
          <a:prstGeom prst="rect">
            <a:avLst/>
          </a:prstGeom>
          <a:noFill/>
        </p:spPr>
        <p:txBody>
          <a:bodyPr wrap="none" rtlCol="0">
            <a:spAutoFit/>
          </a:bodyPr>
          <a:lstStyle/>
          <a:p>
            <a:r>
              <a:rPr lang="en-US" b="1" dirty="0" smtClean="0">
                <a:solidFill>
                  <a:srgbClr val="00B0F0"/>
                </a:solidFill>
              </a:rPr>
              <a:t>Printer</a:t>
            </a:r>
            <a:endParaRPr lang="en-US" b="1" dirty="0">
              <a:solidFill>
                <a:srgbClr val="00B0F0"/>
              </a:solidFill>
            </a:endParaRPr>
          </a:p>
        </p:txBody>
      </p:sp>
      <p:sp>
        <p:nvSpPr>
          <p:cNvPr id="13" name="TextBox 12"/>
          <p:cNvSpPr txBox="1"/>
          <p:nvPr/>
        </p:nvSpPr>
        <p:spPr>
          <a:xfrm>
            <a:off x="2971800" y="4572000"/>
            <a:ext cx="1095172" cy="369332"/>
          </a:xfrm>
          <a:prstGeom prst="rect">
            <a:avLst/>
          </a:prstGeom>
          <a:noFill/>
        </p:spPr>
        <p:txBody>
          <a:bodyPr wrap="none" rtlCol="0">
            <a:spAutoFit/>
          </a:bodyPr>
          <a:lstStyle/>
          <a:p>
            <a:r>
              <a:rPr lang="en-US" b="1" dirty="0" smtClean="0">
                <a:solidFill>
                  <a:srgbClr val="00B0F0"/>
                </a:solidFill>
              </a:rPr>
              <a:t>Scanner</a:t>
            </a:r>
            <a:endParaRPr lang="en-US" b="1" dirty="0">
              <a:solidFill>
                <a:srgbClr val="00B0F0"/>
              </a:solidFill>
            </a:endParaRPr>
          </a:p>
        </p:txBody>
      </p:sp>
      <p:sp>
        <p:nvSpPr>
          <p:cNvPr id="14" name="TextBox 13"/>
          <p:cNvSpPr txBox="1"/>
          <p:nvPr/>
        </p:nvSpPr>
        <p:spPr>
          <a:xfrm>
            <a:off x="4191000" y="4572000"/>
            <a:ext cx="1492716" cy="369332"/>
          </a:xfrm>
          <a:prstGeom prst="rect">
            <a:avLst/>
          </a:prstGeom>
          <a:noFill/>
        </p:spPr>
        <p:txBody>
          <a:bodyPr wrap="none" rtlCol="0">
            <a:spAutoFit/>
          </a:bodyPr>
          <a:lstStyle/>
          <a:p>
            <a:r>
              <a:rPr lang="en-US" b="1" dirty="0" smtClean="0">
                <a:solidFill>
                  <a:srgbClr val="00B0F0"/>
                </a:solidFill>
              </a:rPr>
              <a:t>Microphone</a:t>
            </a:r>
            <a:endParaRPr lang="en-US" b="1" dirty="0">
              <a:solidFill>
                <a:srgbClr val="00B0F0"/>
              </a:solidFill>
            </a:endParaRPr>
          </a:p>
        </p:txBody>
      </p:sp>
      <p:sp>
        <p:nvSpPr>
          <p:cNvPr id="15" name="TextBox 14"/>
          <p:cNvSpPr txBox="1"/>
          <p:nvPr/>
        </p:nvSpPr>
        <p:spPr>
          <a:xfrm>
            <a:off x="5791200" y="4572000"/>
            <a:ext cx="1210588" cy="369332"/>
          </a:xfrm>
          <a:prstGeom prst="rect">
            <a:avLst/>
          </a:prstGeom>
          <a:noFill/>
        </p:spPr>
        <p:txBody>
          <a:bodyPr wrap="none" rtlCol="0">
            <a:spAutoFit/>
          </a:bodyPr>
          <a:lstStyle/>
          <a:p>
            <a:r>
              <a:rPr lang="en-US" b="1" dirty="0" smtClean="0">
                <a:solidFill>
                  <a:srgbClr val="00B0F0"/>
                </a:solidFill>
              </a:rPr>
              <a:t>Speakers</a:t>
            </a:r>
            <a:endParaRPr lang="en-US" b="1" dirty="0">
              <a:solidFill>
                <a:srgbClr val="00B0F0"/>
              </a:solidFill>
            </a:endParaRPr>
          </a:p>
        </p:txBody>
      </p:sp>
      <p:pic>
        <p:nvPicPr>
          <p:cNvPr id="16" name="Picture 15" descr="creation_ct630.jpg"/>
          <p:cNvPicPr>
            <a:picLocks noChangeAspect="1"/>
          </p:cNvPicPr>
          <p:nvPr/>
        </p:nvPicPr>
        <p:blipFill>
          <a:blip r:embed="rId6" cstate="print">
            <a:clrChange>
              <a:clrFrom>
                <a:srgbClr val="FFFFFF"/>
              </a:clrFrom>
              <a:clrTo>
                <a:srgbClr val="FFFFFF">
                  <a:alpha val="0"/>
                </a:srgbClr>
              </a:clrTo>
            </a:clrChange>
          </a:blip>
          <a:stretch>
            <a:fillRect/>
          </a:stretch>
        </p:blipFill>
        <p:spPr>
          <a:xfrm>
            <a:off x="7162800" y="3352801"/>
            <a:ext cx="1524000" cy="1442720"/>
          </a:xfrm>
          <a:prstGeom prst="rect">
            <a:avLst/>
          </a:prstGeom>
        </p:spPr>
      </p:pic>
      <p:sp>
        <p:nvSpPr>
          <p:cNvPr id="17" name="TextBox 16"/>
          <p:cNvSpPr txBox="1"/>
          <p:nvPr/>
        </p:nvSpPr>
        <p:spPr>
          <a:xfrm>
            <a:off x="7315202" y="4724400"/>
            <a:ext cx="915635" cy="369332"/>
          </a:xfrm>
          <a:prstGeom prst="rect">
            <a:avLst/>
          </a:prstGeom>
          <a:noFill/>
        </p:spPr>
        <p:txBody>
          <a:bodyPr wrap="none" rtlCol="0">
            <a:spAutoFit/>
          </a:bodyPr>
          <a:lstStyle/>
          <a:p>
            <a:r>
              <a:rPr lang="en-US" b="1" dirty="0" smtClean="0">
                <a:solidFill>
                  <a:srgbClr val="00B0F0"/>
                </a:solidFill>
              </a:rPr>
              <a:t>Plotter</a:t>
            </a:r>
            <a:endParaRPr lang="en-US" b="1" dirty="0">
              <a:solidFill>
                <a:srgbClr val="00B0F0"/>
              </a:solidFill>
            </a:endParaRPr>
          </a:p>
        </p:txBody>
      </p:sp>
      <p:pic>
        <p:nvPicPr>
          <p:cNvPr id="18" name="Picture 17" descr="input-devices.jpg"/>
          <p:cNvPicPr>
            <a:picLocks noChangeAspect="1"/>
          </p:cNvPicPr>
          <p:nvPr/>
        </p:nvPicPr>
        <p:blipFill>
          <a:blip r:embed="rId7" cstate="print"/>
          <a:stretch>
            <a:fillRect/>
          </a:stretch>
        </p:blipFill>
        <p:spPr>
          <a:xfrm>
            <a:off x="1066800" y="5219700"/>
            <a:ext cx="1295400" cy="1245108"/>
          </a:xfrm>
          <a:prstGeom prst="rect">
            <a:avLst/>
          </a:prstGeom>
        </p:spPr>
      </p:pic>
      <p:sp>
        <p:nvSpPr>
          <p:cNvPr id="19" name="TextBox 18"/>
          <p:cNvSpPr txBox="1"/>
          <p:nvPr/>
        </p:nvSpPr>
        <p:spPr>
          <a:xfrm>
            <a:off x="914401" y="6400800"/>
            <a:ext cx="1232069" cy="369332"/>
          </a:xfrm>
          <a:prstGeom prst="rect">
            <a:avLst/>
          </a:prstGeom>
          <a:noFill/>
        </p:spPr>
        <p:txBody>
          <a:bodyPr wrap="none" rtlCol="0">
            <a:spAutoFit/>
          </a:bodyPr>
          <a:lstStyle/>
          <a:p>
            <a:r>
              <a:rPr lang="en-US" b="1" dirty="0" smtClean="0">
                <a:solidFill>
                  <a:srgbClr val="00B0F0"/>
                </a:solidFill>
              </a:rPr>
              <a:t>Web</a:t>
            </a:r>
            <a:r>
              <a:rPr lang="en-US" b="1" dirty="0" smtClean="0">
                <a:solidFill>
                  <a:srgbClr val="FF0000"/>
                </a:solidFill>
              </a:rPr>
              <a:t> </a:t>
            </a:r>
            <a:r>
              <a:rPr lang="en-US" b="1" dirty="0" smtClean="0">
                <a:solidFill>
                  <a:srgbClr val="00B0F0"/>
                </a:solidFill>
              </a:rPr>
              <a:t>Cam</a:t>
            </a:r>
            <a:endParaRPr lang="en-US" b="1" dirty="0">
              <a:solidFill>
                <a:srgbClr val="00B0F0"/>
              </a:solidFill>
            </a:endParaRPr>
          </a:p>
        </p:txBody>
      </p:sp>
      <p:pic>
        <p:nvPicPr>
          <p:cNvPr id="20" name="Picture 19" descr="projector.jpg"/>
          <p:cNvPicPr>
            <a:picLocks noChangeAspect="1"/>
          </p:cNvPicPr>
          <p:nvPr/>
        </p:nvPicPr>
        <p:blipFill>
          <a:blip cstate="print"/>
          <a:stretch>
            <a:fillRect/>
          </a:stretch>
        </p:blipFill>
        <p:spPr>
          <a:xfrm>
            <a:off x="2438402" y="5105401"/>
            <a:ext cx="1554079" cy="787400"/>
          </a:xfrm>
          <a:prstGeom prst="rect">
            <a:avLst/>
          </a:prstGeom>
        </p:spPr>
      </p:pic>
      <p:sp>
        <p:nvSpPr>
          <p:cNvPr id="21" name="TextBox 20"/>
          <p:cNvSpPr txBox="1"/>
          <p:nvPr/>
        </p:nvSpPr>
        <p:spPr>
          <a:xfrm>
            <a:off x="2514600" y="5867400"/>
            <a:ext cx="1197764" cy="369332"/>
          </a:xfrm>
          <a:prstGeom prst="rect">
            <a:avLst/>
          </a:prstGeom>
          <a:noFill/>
        </p:spPr>
        <p:txBody>
          <a:bodyPr wrap="none" rtlCol="0">
            <a:spAutoFit/>
          </a:bodyPr>
          <a:lstStyle/>
          <a:p>
            <a:r>
              <a:rPr lang="en-US" b="1" dirty="0" smtClean="0">
                <a:solidFill>
                  <a:srgbClr val="00B0F0"/>
                </a:solidFill>
              </a:rPr>
              <a:t>Projector</a:t>
            </a:r>
            <a:endParaRPr lang="en-US" b="1" dirty="0">
              <a:solidFill>
                <a:srgbClr val="00B0F0"/>
              </a:solidFill>
            </a:endParaRPr>
          </a:p>
        </p:txBody>
      </p:sp>
      <p:pic>
        <p:nvPicPr>
          <p:cNvPr id="22" name="Picture 21" descr="Metal-Light-Pen-HL872--869263.jpg"/>
          <p:cNvPicPr>
            <a:picLocks noChangeAspect="1"/>
          </p:cNvPicPr>
          <p:nvPr/>
        </p:nvPicPr>
        <p:blipFill>
          <a:blip r:embed="rId8" cstate="print">
            <a:clrChange>
              <a:clrFrom>
                <a:srgbClr val="FFFFFF"/>
              </a:clrFrom>
              <a:clrTo>
                <a:srgbClr val="FFFFFF">
                  <a:alpha val="0"/>
                </a:srgbClr>
              </a:clrTo>
            </a:clrChange>
          </a:blip>
          <a:stretch>
            <a:fillRect/>
          </a:stretch>
        </p:blipFill>
        <p:spPr>
          <a:xfrm>
            <a:off x="4038600" y="4953001"/>
            <a:ext cx="1676400" cy="1199558"/>
          </a:xfrm>
          <a:prstGeom prst="rect">
            <a:avLst/>
          </a:prstGeom>
        </p:spPr>
      </p:pic>
      <p:sp>
        <p:nvSpPr>
          <p:cNvPr id="23" name="TextBox 22"/>
          <p:cNvSpPr txBox="1"/>
          <p:nvPr/>
        </p:nvSpPr>
        <p:spPr>
          <a:xfrm>
            <a:off x="4267200" y="5955268"/>
            <a:ext cx="1236236" cy="369332"/>
          </a:xfrm>
          <a:prstGeom prst="rect">
            <a:avLst/>
          </a:prstGeom>
          <a:noFill/>
        </p:spPr>
        <p:txBody>
          <a:bodyPr wrap="none" rtlCol="0">
            <a:spAutoFit/>
          </a:bodyPr>
          <a:lstStyle/>
          <a:p>
            <a:r>
              <a:rPr lang="en-US" b="1" dirty="0" smtClean="0">
                <a:solidFill>
                  <a:srgbClr val="00B0F0"/>
                </a:solidFill>
              </a:rPr>
              <a:t>Light Pen</a:t>
            </a:r>
            <a:endParaRPr lang="en-US" b="1" dirty="0">
              <a:solidFill>
                <a:srgbClr val="00B0F0"/>
              </a:solidFill>
            </a:endParaRPr>
          </a:p>
        </p:txBody>
      </p:sp>
      <p:pic>
        <p:nvPicPr>
          <p:cNvPr id="25" name="Picture 24" descr="wirellles.jpg"/>
          <p:cNvPicPr>
            <a:picLocks noChangeAspect="1"/>
          </p:cNvPicPr>
          <p:nvPr/>
        </p:nvPicPr>
        <p:blipFill>
          <a:blip cstate="print">
            <a:clrChange>
              <a:clrFrom>
                <a:srgbClr val="FFFFFF"/>
              </a:clrFrom>
              <a:clrTo>
                <a:srgbClr val="FFFFFF">
                  <a:alpha val="0"/>
                </a:srgbClr>
              </a:clrTo>
            </a:clrChange>
          </a:blip>
          <a:stretch>
            <a:fillRect/>
          </a:stretch>
        </p:blipFill>
        <p:spPr>
          <a:xfrm>
            <a:off x="5867400" y="4953000"/>
            <a:ext cx="1741715" cy="1219200"/>
          </a:xfrm>
          <a:prstGeom prst="rect">
            <a:avLst/>
          </a:prstGeom>
        </p:spPr>
      </p:pic>
      <p:sp>
        <p:nvSpPr>
          <p:cNvPr id="26" name="TextBox 25"/>
          <p:cNvSpPr txBox="1"/>
          <p:nvPr/>
        </p:nvSpPr>
        <p:spPr>
          <a:xfrm>
            <a:off x="5943601" y="6096000"/>
            <a:ext cx="1939505" cy="369332"/>
          </a:xfrm>
          <a:prstGeom prst="rect">
            <a:avLst/>
          </a:prstGeom>
          <a:noFill/>
        </p:spPr>
        <p:txBody>
          <a:bodyPr wrap="none" rtlCol="0">
            <a:spAutoFit/>
          </a:bodyPr>
          <a:lstStyle/>
          <a:p>
            <a:r>
              <a:rPr lang="en-US" b="1" dirty="0" smtClean="0">
                <a:solidFill>
                  <a:srgbClr val="00B0F0"/>
                </a:solidFill>
              </a:rPr>
              <a:t>Wireless</a:t>
            </a:r>
            <a:r>
              <a:rPr lang="en-US" b="1" dirty="0" smtClean="0">
                <a:solidFill>
                  <a:srgbClr val="FF0000"/>
                </a:solidFill>
              </a:rPr>
              <a:t> </a:t>
            </a:r>
            <a:r>
              <a:rPr lang="en-US" b="1" dirty="0" smtClean="0">
                <a:solidFill>
                  <a:srgbClr val="00B0F0"/>
                </a:solidFill>
              </a:rPr>
              <a:t>Router</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Printer</a:t>
            </a:r>
            <a:r>
              <a:rPr lang="en-US" sz="3200" b="1" cap="small" dirty="0" smtClean="0">
                <a:solidFill>
                  <a:srgbClr val="00B050"/>
                </a:solidFill>
                <a:latin typeface="+mj-lt"/>
                <a:ea typeface="+mj-ea"/>
                <a:cs typeface="+mj-cs"/>
              </a:rPr>
              <a:t>  </a:t>
            </a:r>
            <a:endParaRPr lang="en-US" sz="3200" b="1" cap="small" dirty="0">
              <a:solidFill>
                <a:srgbClr val="00B050"/>
              </a:solidFill>
              <a:latin typeface="+mj-lt"/>
              <a:ea typeface="+mj-ea"/>
              <a:cs typeface="+mj-cs"/>
            </a:endParaRPr>
          </a:p>
        </p:txBody>
      </p:sp>
      <p:sp>
        <p:nvSpPr>
          <p:cNvPr id="43011" name="Content Placeholder 2"/>
          <p:cNvSpPr>
            <a:spLocks noGrp="1"/>
          </p:cNvSpPr>
          <p:nvPr>
            <p:ph idx="1"/>
          </p:nvPr>
        </p:nvSpPr>
        <p:spPr>
          <a:xfrm>
            <a:off x="228600" y="990600"/>
            <a:ext cx="8534400" cy="1981200"/>
          </a:xfrm>
        </p:spPr>
        <p:txBody>
          <a:bodyPr>
            <a:normAutofit fontScale="85000" lnSpcReduction="20000"/>
          </a:bodyPr>
          <a:lstStyle/>
          <a:p>
            <a:pPr marL="0" indent="0">
              <a:buNone/>
            </a:pPr>
            <a:endParaRPr lang="en-US" sz="2000" dirty="0" smtClean="0"/>
          </a:p>
          <a:p>
            <a:pPr marL="0" indent="0">
              <a:buNone/>
            </a:pPr>
            <a:r>
              <a:rPr lang="en-US" sz="2000" dirty="0" smtClean="0"/>
              <a:t>This device is used to print a report or hardcopy, after data or information has been processes. </a:t>
            </a:r>
          </a:p>
          <a:p>
            <a:pPr marL="0" indent="0">
              <a:buNone/>
            </a:pPr>
            <a:endParaRPr lang="en-US" sz="2000" dirty="0" smtClean="0"/>
          </a:p>
          <a:p>
            <a:pPr marL="0" indent="0">
              <a:buNone/>
            </a:pPr>
            <a:r>
              <a:rPr lang="en-US" sz="2000" dirty="0" smtClean="0"/>
              <a:t>Printers are designed to print in any colour, but some, just one colour i.e. Black. </a:t>
            </a:r>
          </a:p>
          <a:p>
            <a:pPr marL="0" indent="0">
              <a:buNone/>
            </a:pPr>
            <a:endParaRPr lang="en-US" sz="2000" dirty="0" smtClean="0"/>
          </a:p>
          <a:p>
            <a:pPr marL="0" indent="0">
              <a:buNone/>
            </a:pPr>
            <a:r>
              <a:rPr lang="en-US" sz="2000" dirty="0" smtClean="0"/>
              <a:t>A print out from the printer is term as hardcopy.</a:t>
            </a:r>
            <a:br>
              <a:rPr lang="en-US" sz="2000" dirty="0" smtClean="0"/>
            </a:br>
            <a:endParaRPr lang="en-US" sz="2000" dirty="0" smtClean="0"/>
          </a:p>
        </p:txBody>
      </p:sp>
      <p:pic>
        <p:nvPicPr>
          <p:cNvPr id="16" name="Picture 15" descr="2334974.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219200" y="2667000"/>
            <a:ext cx="3200400" cy="2628900"/>
          </a:xfrm>
          <a:prstGeom prst="rect">
            <a:avLst/>
          </a:prstGeom>
        </p:spPr>
      </p:pic>
      <p:pic>
        <p:nvPicPr>
          <p:cNvPr id="17" name="Picture 16" descr="HP_LaserJet_2055_4cf487bd66ca1.jpg"/>
          <p:cNvPicPr>
            <a:picLocks noChangeAspect="1"/>
          </p:cNvPicPr>
          <p:nvPr/>
        </p:nvPicPr>
        <p:blipFill>
          <a:blip r:embed="rId3" cstate="print"/>
          <a:stretch>
            <a:fillRect/>
          </a:stretch>
        </p:blipFill>
        <p:spPr>
          <a:xfrm>
            <a:off x="5257800" y="2667000"/>
            <a:ext cx="3352800" cy="2514600"/>
          </a:xfrm>
          <a:prstGeom prst="rect">
            <a:avLst/>
          </a:prstGeom>
        </p:spPr>
      </p:pic>
      <p:sp>
        <p:nvSpPr>
          <p:cNvPr id="18" name="TextBox 17"/>
          <p:cNvSpPr txBox="1"/>
          <p:nvPr/>
        </p:nvSpPr>
        <p:spPr>
          <a:xfrm>
            <a:off x="6096000" y="5105400"/>
            <a:ext cx="2319879" cy="923330"/>
          </a:xfrm>
          <a:prstGeom prst="rect">
            <a:avLst/>
          </a:prstGeom>
          <a:noFill/>
        </p:spPr>
        <p:txBody>
          <a:bodyPr wrap="square" rtlCol="0">
            <a:spAutoFit/>
          </a:bodyPr>
          <a:lstStyle/>
          <a:p>
            <a:r>
              <a:rPr lang="en-US" b="1" dirty="0" smtClean="0">
                <a:solidFill>
                  <a:srgbClr val="00B0F0"/>
                </a:solidFill>
              </a:rPr>
              <a:t>HP Laser Jet 2055</a:t>
            </a:r>
          </a:p>
          <a:p>
            <a:r>
              <a:rPr lang="en-US" b="1" dirty="0" smtClean="0">
                <a:solidFill>
                  <a:srgbClr val="00B0F0"/>
                </a:solidFill>
              </a:rPr>
              <a:t>Prints only black</a:t>
            </a:r>
          </a:p>
          <a:p>
            <a:endParaRPr lang="en-US" b="1" dirty="0" smtClean="0">
              <a:solidFill>
                <a:srgbClr val="00B0F0"/>
              </a:solidFill>
            </a:endParaRPr>
          </a:p>
        </p:txBody>
      </p:sp>
      <p:sp>
        <p:nvSpPr>
          <p:cNvPr id="20" name="TextBox 19"/>
          <p:cNvSpPr txBox="1"/>
          <p:nvPr/>
        </p:nvSpPr>
        <p:spPr>
          <a:xfrm>
            <a:off x="914400" y="5181600"/>
            <a:ext cx="2667000" cy="369332"/>
          </a:xfrm>
          <a:prstGeom prst="rect">
            <a:avLst/>
          </a:prstGeom>
          <a:noFill/>
        </p:spPr>
        <p:txBody>
          <a:bodyPr wrap="square" rtlCol="0">
            <a:spAutoFit/>
          </a:bodyPr>
          <a:lstStyle/>
          <a:p>
            <a:r>
              <a:rPr lang="en-US" b="1" dirty="0" smtClean="0">
                <a:solidFill>
                  <a:srgbClr val="00B0F0"/>
                </a:solidFill>
              </a:rPr>
              <a:t>Canon</a:t>
            </a:r>
            <a:r>
              <a:rPr lang="en-US" b="1" dirty="0" smtClean="0">
                <a:solidFill>
                  <a:srgbClr val="FF0000"/>
                </a:solidFill>
              </a:rPr>
              <a:t> </a:t>
            </a:r>
            <a:r>
              <a:rPr lang="en-US" b="1" dirty="0" smtClean="0">
                <a:solidFill>
                  <a:srgbClr val="00B0F0"/>
                </a:solidFill>
              </a:rPr>
              <a:t>SELPHY</a:t>
            </a:r>
            <a:r>
              <a:rPr lang="en-US" b="1" dirty="0" smtClean="0">
                <a:solidFill>
                  <a:srgbClr val="FF0000"/>
                </a:solidFill>
              </a:rPr>
              <a:t> </a:t>
            </a:r>
            <a:r>
              <a:rPr lang="en-US" b="1" dirty="0" smtClean="0">
                <a:solidFill>
                  <a:srgbClr val="00B0F0"/>
                </a:solidFill>
              </a:rPr>
              <a:t>DS810</a:t>
            </a:r>
          </a:p>
        </p:txBody>
      </p:sp>
      <p:sp>
        <p:nvSpPr>
          <p:cNvPr id="21" name="TextBox 20"/>
          <p:cNvSpPr txBox="1"/>
          <p:nvPr/>
        </p:nvSpPr>
        <p:spPr>
          <a:xfrm>
            <a:off x="3276601" y="6019801"/>
            <a:ext cx="2319879" cy="369332"/>
          </a:xfrm>
          <a:prstGeom prst="rect">
            <a:avLst/>
          </a:prstGeom>
          <a:noFill/>
        </p:spPr>
        <p:txBody>
          <a:bodyPr wrap="square" rtlCol="0">
            <a:spAutoFit/>
          </a:bodyPr>
          <a:lstStyle/>
          <a:p>
            <a:r>
              <a:rPr lang="en-US" b="1" dirty="0" smtClean="0"/>
              <a:t>Prints any colour</a:t>
            </a:r>
          </a:p>
        </p:txBody>
      </p:sp>
    </p:spTree>
  </p:cSld>
  <p:clrMapOvr>
    <a:masterClrMapping/>
  </p:clrMapOvr>
  <p:transition>
    <p:whee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scanner</a:t>
            </a:r>
            <a:r>
              <a:rPr lang="en-US" sz="3200" b="1" cap="small" dirty="0" smtClean="0">
                <a:solidFill>
                  <a:srgbClr val="00B050"/>
                </a:solidFill>
                <a:latin typeface="+mj-lt"/>
                <a:ea typeface="+mj-ea"/>
                <a:cs typeface="+mj-cs"/>
              </a:rPr>
              <a:t>  </a:t>
            </a:r>
            <a:endParaRPr lang="en-US" sz="3200" b="1" cap="small" dirty="0">
              <a:solidFill>
                <a:srgbClr val="00B050"/>
              </a:solidFill>
              <a:latin typeface="+mj-lt"/>
              <a:ea typeface="+mj-ea"/>
              <a:cs typeface="+mj-cs"/>
            </a:endParaRPr>
          </a:p>
        </p:txBody>
      </p:sp>
      <p:sp>
        <p:nvSpPr>
          <p:cNvPr id="43011" name="Content Placeholder 2"/>
          <p:cNvSpPr>
            <a:spLocks noGrp="1"/>
          </p:cNvSpPr>
          <p:nvPr>
            <p:ph idx="1"/>
          </p:nvPr>
        </p:nvSpPr>
        <p:spPr>
          <a:xfrm>
            <a:off x="381000" y="990600"/>
            <a:ext cx="8153400" cy="2133600"/>
          </a:xfrm>
        </p:spPr>
        <p:txBody>
          <a:bodyPr>
            <a:normAutofit/>
          </a:bodyPr>
          <a:lstStyle/>
          <a:p>
            <a:pPr marL="0" indent="0">
              <a:buNone/>
            </a:pPr>
            <a:r>
              <a:rPr lang="en-US" sz="2000" dirty="0" smtClean="0"/>
              <a:t>A </a:t>
            </a:r>
            <a:r>
              <a:rPr lang="en-US" sz="2000" b="1" dirty="0" smtClean="0">
                <a:solidFill>
                  <a:srgbClr val="00B0F0"/>
                </a:solidFill>
              </a:rPr>
              <a:t>scanner</a:t>
            </a:r>
            <a:r>
              <a:rPr lang="en-US" sz="2000" dirty="0" smtClean="0"/>
              <a:t> is a device that is able to transfer images or pictures in to the computer to be store.</a:t>
            </a:r>
          </a:p>
          <a:p>
            <a:pPr marL="0" indent="0">
              <a:buNone/>
            </a:pPr>
            <a:endParaRPr lang="en-US" sz="2000" dirty="0" smtClean="0"/>
          </a:p>
          <a:p>
            <a:pPr marL="0" indent="0">
              <a:buNone/>
            </a:pPr>
            <a:r>
              <a:rPr lang="en-US" sz="2000" dirty="0" smtClean="0"/>
              <a:t>Such images or pictures are usually not found in the computer; thus the need to be  scan.</a:t>
            </a:r>
          </a:p>
        </p:txBody>
      </p:sp>
      <p:pic>
        <p:nvPicPr>
          <p:cNvPr id="10" name="Picture 9" descr="scanner.jpg"/>
          <p:cNvPicPr>
            <a:picLocks noChangeAspect="1"/>
          </p:cNvPicPr>
          <p:nvPr/>
        </p:nvPicPr>
        <p:blipFill>
          <a:blip r:embed="rId2" cstate="print">
            <a:clrChange>
              <a:clrFrom>
                <a:srgbClr val="FEFEFE"/>
              </a:clrFrom>
              <a:clrTo>
                <a:srgbClr val="FEFEFE">
                  <a:alpha val="0"/>
                </a:srgbClr>
              </a:clrTo>
            </a:clrChange>
          </a:blip>
          <a:stretch>
            <a:fillRect/>
          </a:stretch>
        </p:blipFill>
        <p:spPr>
          <a:xfrm>
            <a:off x="1066800" y="2971800"/>
            <a:ext cx="2743200" cy="2514600"/>
          </a:xfrm>
          <a:prstGeom prst="rect">
            <a:avLst/>
          </a:prstGeom>
        </p:spPr>
      </p:pic>
      <p:pic>
        <p:nvPicPr>
          <p:cNvPr id="16" name="Picture 15" descr="HP ScanJet 4370 Photo Scanner.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334002" y="3581400"/>
            <a:ext cx="3505199" cy="2209800"/>
          </a:xfrm>
          <a:prstGeom prst="rect">
            <a:avLst/>
          </a:prstGeom>
        </p:spPr>
      </p:pic>
      <p:sp>
        <p:nvSpPr>
          <p:cNvPr id="17" name="TextBox 16"/>
          <p:cNvSpPr txBox="1"/>
          <p:nvPr/>
        </p:nvSpPr>
        <p:spPr>
          <a:xfrm>
            <a:off x="5867400" y="5715001"/>
            <a:ext cx="2133600" cy="369332"/>
          </a:xfrm>
          <a:prstGeom prst="rect">
            <a:avLst/>
          </a:prstGeom>
          <a:noFill/>
        </p:spPr>
        <p:txBody>
          <a:bodyPr wrap="square" rtlCol="0">
            <a:spAutoFit/>
          </a:bodyPr>
          <a:lstStyle/>
          <a:p>
            <a:r>
              <a:rPr lang="fr-FR" b="1" dirty="0" smtClean="0">
                <a:solidFill>
                  <a:srgbClr val="00B0F0"/>
                </a:solidFill>
              </a:rPr>
              <a:t>HP ScanJet 4370  </a:t>
            </a:r>
          </a:p>
        </p:txBody>
      </p:sp>
      <p:sp>
        <p:nvSpPr>
          <p:cNvPr id="18" name="TextBox 17"/>
          <p:cNvSpPr txBox="1"/>
          <p:nvPr/>
        </p:nvSpPr>
        <p:spPr>
          <a:xfrm>
            <a:off x="1143000" y="5562601"/>
            <a:ext cx="1981200" cy="369332"/>
          </a:xfrm>
          <a:prstGeom prst="rect">
            <a:avLst/>
          </a:prstGeom>
          <a:noFill/>
        </p:spPr>
        <p:txBody>
          <a:bodyPr wrap="square" rtlCol="0">
            <a:spAutoFit/>
          </a:bodyPr>
          <a:lstStyle/>
          <a:p>
            <a:r>
              <a:rPr lang="fr-FR" b="1" dirty="0" smtClean="0">
                <a:solidFill>
                  <a:srgbClr val="00B0F0"/>
                </a:solidFill>
              </a:rPr>
              <a:t>HP Scanjet 3670</a:t>
            </a:r>
          </a:p>
        </p:txBody>
      </p:sp>
    </p:spTree>
  </p:cSld>
  <p:clrMapOvr>
    <a:masterClrMapping/>
  </p:clrMapOvr>
  <p:transition>
    <p:whee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Input device </a:t>
            </a:r>
            <a:endParaRPr lang="en-US" sz="3200" b="1" cap="small" dirty="0">
              <a:solidFill>
                <a:schemeClr val="bg1"/>
              </a:solidFill>
              <a:latin typeface="+mj-lt"/>
              <a:ea typeface="+mj-ea"/>
              <a:cs typeface="+mj-cs"/>
            </a:endParaRPr>
          </a:p>
        </p:txBody>
      </p:sp>
      <p:sp>
        <p:nvSpPr>
          <p:cNvPr id="44035" name="Content Placeholder 2"/>
          <p:cNvSpPr>
            <a:spLocks noGrp="1"/>
          </p:cNvSpPr>
          <p:nvPr>
            <p:ph idx="1"/>
          </p:nvPr>
        </p:nvSpPr>
        <p:spPr>
          <a:xfrm>
            <a:off x="304800" y="990600"/>
            <a:ext cx="8458200" cy="1143000"/>
          </a:xfrm>
        </p:spPr>
        <p:txBody>
          <a:bodyPr>
            <a:normAutofit/>
          </a:bodyPr>
          <a:lstStyle/>
          <a:p>
            <a:pPr marL="0" indent="0">
              <a:buNone/>
            </a:pPr>
            <a:r>
              <a:rPr lang="en-US" sz="2000" b="1" dirty="0" smtClean="0">
                <a:solidFill>
                  <a:srgbClr val="00B0F0"/>
                </a:solidFill>
              </a:rPr>
              <a:t>Input</a:t>
            </a:r>
            <a:r>
              <a:rPr lang="en-US" sz="2000" b="1" dirty="0" smtClean="0"/>
              <a:t> </a:t>
            </a:r>
            <a:r>
              <a:rPr lang="en-US" sz="2000" b="1" dirty="0" smtClean="0">
                <a:solidFill>
                  <a:srgbClr val="00B0F0"/>
                </a:solidFill>
              </a:rPr>
              <a:t>devices</a:t>
            </a:r>
            <a:r>
              <a:rPr lang="en-US" sz="2000" b="1" dirty="0" smtClean="0"/>
              <a:t> </a:t>
            </a:r>
            <a:r>
              <a:rPr lang="en-US" sz="2000" dirty="0" smtClean="0"/>
              <a:t>are devices used to feed information or provide the control signals to the computer. </a:t>
            </a:r>
          </a:p>
          <a:p>
            <a:pPr marL="0" indent="0">
              <a:buNone/>
            </a:pPr>
            <a:r>
              <a:rPr lang="en-US" sz="2000" dirty="0" smtClean="0"/>
              <a:t> Keyboard and the Mouse are the examples of the input devices.</a:t>
            </a:r>
            <a:endParaRPr lang="en-US" sz="2000" dirty="0"/>
          </a:p>
        </p:txBody>
      </p:sp>
      <p:pic>
        <p:nvPicPr>
          <p:cNvPr id="8" name="Picture 7" descr="Branded_Ps2_Mouse__41126.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867400" y="2438400"/>
            <a:ext cx="2819400" cy="1219200"/>
          </a:xfrm>
          <a:prstGeom prst="rect">
            <a:avLst/>
          </a:prstGeom>
        </p:spPr>
      </p:pic>
      <p:pic>
        <p:nvPicPr>
          <p:cNvPr id="9" name="Picture 8" descr="computer-microphone.jpg"/>
          <p:cNvPicPr>
            <a:picLocks noChangeAspect="1"/>
          </p:cNvPicPr>
          <p:nvPr/>
        </p:nvPicPr>
        <p:blipFill>
          <a:blip r:embed="rId3" cstate="print"/>
          <a:stretch>
            <a:fillRect/>
          </a:stretch>
        </p:blipFill>
        <p:spPr>
          <a:xfrm>
            <a:off x="1143000" y="2438400"/>
            <a:ext cx="990600" cy="914400"/>
          </a:xfrm>
          <a:prstGeom prst="rect">
            <a:avLst/>
          </a:prstGeom>
        </p:spPr>
      </p:pic>
      <p:pic>
        <p:nvPicPr>
          <p:cNvPr id="10" name="Picture 9" descr="scanner.jpg"/>
          <p:cNvPicPr>
            <a:picLocks noChangeAspect="1"/>
          </p:cNvPicPr>
          <p:nvPr/>
        </p:nvPicPr>
        <p:blipFill>
          <a:blip r:embed="rId4" cstate="print"/>
          <a:stretch>
            <a:fillRect/>
          </a:stretch>
        </p:blipFill>
        <p:spPr>
          <a:xfrm>
            <a:off x="1524000" y="3886200"/>
            <a:ext cx="1828800" cy="2057400"/>
          </a:xfrm>
          <a:prstGeom prst="rect">
            <a:avLst/>
          </a:prstGeom>
        </p:spPr>
      </p:pic>
      <p:pic>
        <p:nvPicPr>
          <p:cNvPr id="11" name="Picture 10" descr="Creative_PS2_Multimedia_Keyboard_with_Quicktask_cq6Detail.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667000" y="2209800"/>
            <a:ext cx="3276600" cy="1371600"/>
          </a:xfrm>
          <a:prstGeom prst="rect">
            <a:avLst/>
          </a:prstGeom>
        </p:spPr>
      </p:pic>
      <p:pic>
        <p:nvPicPr>
          <p:cNvPr id="12" name="Picture 11" descr="input-devices.jpg"/>
          <p:cNvPicPr>
            <a:picLocks noChangeAspect="1"/>
          </p:cNvPicPr>
          <p:nvPr/>
        </p:nvPicPr>
        <p:blipFill>
          <a:blip r:embed="rId6" cstate="print"/>
          <a:stretch>
            <a:fillRect/>
          </a:stretch>
        </p:blipFill>
        <p:spPr>
          <a:xfrm>
            <a:off x="3733800" y="3962400"/>
            <a:ext cx="1447800" cy="1371600"/>
          </a:xfrm>
          <a:prstGeom prst="rect">
            <a:avLst/>
          </a:prstGeom>
        </p:spPr>
      </p:pic>
      <p:pic>
        <p:nvPicPr>
          <p:cNvPr id="13" name="Picture 12" descr="Metal-Light-Pen-HL872--869263.jpg"/>
          <p:cNvPicPr>
            <a:picLocks noChangeAspect="1"/>
          </p:cNvPicPr>
          <p:nvPr/>
        </p:nvPicPr>
        <p:blipFill>
          <a:blip r:embed="rId7" cstate="print">
            <a:clrChange>
              <a:clrFrom>
                <a:srgbClr val="FFFFFF"/>
              </a:clrFrom>
              <a:clrTo>
                <a:srgbClr val="FFFFFF">
                  <a:alpha val="0"/>
                </a:srgbClr>
              </a:clrTo>
            </a:clrChange>
          </a:blip>
          <a:stretch>
            <a:fillRect/>
          </a:stretch>
        </p:blipFill>
        <p:spPr>
          <a:xfrm>
            <a:off x="5410201" y="3886200"/>
            <a:ext cx="3088231" cy="1295400"/>
          </a:xfrm>
          <a:prstGeom prst="rect">
            <a:avLst/>
          </a:prstGeom>
        </p:spPr>
      </p:pic>
      <p:sp>
        <p:nvSpPr>
          <p:cNvPr id="14" name="TextBox 13"/>
          <p:cNvSpPr txBox="1"/>
          <p:nvPr/>
        </p:nvSpPr>
        <p:spPr>
          <a:xfrm>
            <a:off x="1066800" y="3429000"/>
            <a:ext cx="1492716" cy="369332"/>
          </a:xfrm>
          <a:prstGeom prst="rect">
            <a:avLst/>
          </a:prstGeom>
          <a:noFill/>
        </p:spPr>
        <p:txBody>
          <a:bodyPr wrap="none" rtlCol="0">
            <a:spAutoFit/>
          </a:bodyPr>
          <a:lstStyle/>
          <a:p>
            <a:r>
              <a:rPr lang="en-US" b="1" dirty="0" smtClean="0">
                <a:solidFill>
                  <a:srgbClr val="00B0F0"/>
                </a:solidFill>
              </a:rPr>
              <a:t>Microphone</a:t>
            </a:r>
            <a:endParaRPr lang="en-US" b="1" dirty="0">
              <a:solidFill>
                <a:srgbClr val="00B0F0"/>
              </a:solidFill>
            </a:endParaRPr>
          </a:p>
        </p:txBody>
      </p:sp>
      <p:sp>
        <p:nvSpPr>
          <p:cNvPr id="15" name="TextBox 14"/>
          <p:cNvSpPr txBox="1"/>
          <p:nvPr/>
        </p:nvSpPr>
        <p:spPr>
          <a:xfrm>
            <a:off x="2057401" y="5715001"/>
            <a:ext cx="1095172" cy="369332"/>
          </a:xfrm>
          <a:prstGeom prst="rect">
            <a:avLst/>
          </a:prstGeom>
          <a:noFill/>
        </p:spPr>
        <p:txBody>
          <a:bodyPr wrap="square" rtlCol="0">
            <a:spAutoFit/>
          </a:bodyPr>
          <a:lstStyle/>
          <a:p>
            <a:r>
              <a:rPr lang="en-US" b="1" dirty="0" smtClean="0">
                <a:solidFill>
                  <a:srgbClr val="00B0F0"/>
                </a:solidFill>
              </a:rPr>
              <a:t>Scanner</a:t>
            </a:r>
            <a:endParaRPr lang="en-US" b="1" dirty="0">
              <a:solidFill>
                <a:srgbClr val="00B0F0"/>
              </a:solidFill>
            </a:endParaRPr>
          </a:p>
        </p:txBody>
      </p:sp>
      <p:sp>
        <p:nvSpPr>
          <p:cNvPr id="16" name="TextBox 15"/>
          <p:cNvSpPr txBox="1"/>
          <p:nvPr/>
        </p:nvSpPr>
        <p:spPr>
          <a:xfrm>
            <a:off x="3962400" y="3276600"/>
            <a:ext cx="1249060" cy="369332"/>
          </a:xfrm>
          <a:prstGeom prst="rect">
            <a:avLst/>
          </a:prstGeom>
          <a:noFill/>
        </p:spPr>
        <p:txBody>
          <a:bodyPr wrap="none" rtlCol="0">
            <a:spAutoFit/>
          </a:bodyPr>
          <a:lstStyle/>
          <a:p>
            <a:r>
              <a:rPr lang="en-US" b="1" dirty="0" smtClean="0">
                <a:solidFill>
                  <a:srgbClr val="00B0F0"/>
                </a:solidFill>
              </a:rPr>
              <a:t>Keyboard</a:t>
            </a:r>
            <a:endParaRPr lang="en-US" b="1" dirty="0">
              <a:solidFill>
                <a:srgbClr val="00B0F0"/>
              </a:solidFill>
            </a:endParaRPr>
          </a:p>
        </p:txBody>
      </p:sp>
      <p:sp>
        <p:nvSpPr>
          <p:cNvPr id="17" name="TextBox 16"/>
          <p:cNvSpPr txBox="1"/>
          <p:nvPr/>
        </p:nvSpPr>
        <p:spPr>
          <a:xfrm>
            <a:off x="3810001" y="5486400"/>
            <a:ext cx="1232069" cy="369332"/>
          </a:xfrm>
          <a:prstGeom prst="rect">
            <a:avLst/>
          </a:prstGeom>
          <a:noFill/>
        </p:spPr>
        <p:txBody>
          <a:bodyPr wrap="none" rtlCol="0">
            <a:spAutoFit/>
          </a:bodyPr>
          <a:lstStyle/>
          <a:p>
            <a:r>
              <a:rPr lang="en-US" b="1" dirty="0" smtClean="0">
                <a:solidFill>
                  <a:srgbClr val="00B0F0"/>
                </a:solidFill>
              </a:rPr>
              <a:t>Web</a:t>
            </a:r>
            <a:r>
              <a:rPr lang="en-US" b="1" dirty="0" smtClean="0">
                <a:solidFill>
                  <a:srgbClr val="FF0000"/>
                </a:solidFill>
              </a:rPr>
              <a:t> </a:t>
            </a:r>
            <a:r>
              <a:rPr lang="en-US" b="1" dirty="0" smtClean="0">
                <a:solidFill>
                  <a:srgbClr val="00B0F0"/>
                </a:solidFill>
              </a:rPr>
              <a:t>Cam</a:t>
            </a:r>
            <a:endParaRPr lang="en-US" b="1" dirty="0">
              <a:solidFill>
                <a:srgbClr val="00B0F0"/>
              </a:solidFill>
            </a:endParaRPr>
          </a:p>
        </p:txBody>
      </p:sp>
      <p:sp>
        <p:nvSpPr>
          <p:cNvPr id="18" name="TextBox 17"/>
          <p:cNvSpPr txBox="1"/>
          <p:nvPr/>
        </p:nvSpPr>
        <p:spPr>
          <a:xfrm>
            <a:off x="6705600" y="4800600"/>
            <a:ext cx="1236236" cy="369332"/>
          </a:xfrm>
          <a:prstGeom prst="rect">
            <a:avLst/>
          </a:prstGeom>
          <a:noFill/>
        </p:spPr>
        <p:txBody>
          <a:bodyPr wrap="none" rtlCol="0">
            <a:spAutoFit/>
          </a:bodyPr>
          <a:lstStyle/>
          <a:p>
            <a:r>
              <a:rPr lang="en-US" b="1" dirty="0" smtClean="0">
                <a:solidFill>
                  <a:srgbClr val="00B0F0"/>
                </a:solidFill>
              </a:rPr>
              <a:t>Light Pen</a:t>
            </a:r>
            <a:endParaRPr lang="en-US" b="1" dirty="0">
              <a:solidFill>
                <a:srgbClr val="00B0F0"/>
              </a:solidFill>
            </a:endParaRPr>
          </a:p>
        </p:txBody>
      </p:sp>
      <p:sp>
        <p:nvSpPr>
          <p:cNvPr id="19" name="TextBox 18"/>
          <p:cNvSpPr txBox="1"/>
          <p:nvPr/>
        </p:nvSpPr>
        <p:spPr>
          <a:xfrm>
            <a:off x="6705600" y="3581400"/>
            <a:ext cx="979755" cy="369332"/>
          </a:xfrm>
          <a:prstGeom prst="rect">
            <a:avLst/>
          </a:prstGeom>
          <a:noFill/>
        </p:spPr>
        <p:txBody>
          <a:bodyPr wrap="none" rtlCol="0">
            <a:spAutoFit/>
          </a:bodyPr>
          <a:lstStyle/>
          <a:p>
            <a:r>
              <a:rPr lang="en-US" b="1" dirty="0" smtClean="0">
                <a:solidFill>
                  <a:srgbClr val="00B0F0"/>
                </a:solidFill>
              </a:rPr>
              <a:t>Mouse</a:t>
            </a:r>
            <a:r>
              <a:rPr lang="en-US" b="1" dirty="0" smtClean="0">
                <a:solidFill>
                  <a:srgbClr val="FF0000"/>
                </a:solidFill>
              </a:rPr>
              <a:t> </a:t>
            </a:r>
            <a:endParaRPr lang="en-US" b="1" dirty="0">
              <a:solidFill>
                <a:srgbClr val="FF0000"/>
              </a:solidFill>
            </a:endParaRPr>
          </a:p>
        </p:txBody>
      </p:sp>
    </p:spTree>
  </p:cSld>
  <p:clrMapOvr>
    <a:masterClrMapping/>
  </p:clrMapOvr>
  <p:transition>
    <p:whee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Output</a:t>
            </a:r>
            <a:r>
              <a:rPr lang="en-US" sz="3200" b="1" cap="small" dirty="0" smtClean="0">
                <a:solidFill>
                  <a:srgbClr val="00B050"/>
                </a:solidFill>
                <a:latin typeface="+mj-lt"/>
                <a:ea typeface="+mj-ea"/>
                <a:cs typeface="+mj-cs"/>
              </a:rPr>
              <a:t> </a:t>
            </a:r>
            <a:r>
              <a:rPr lang="en-US" sz="3200" b="1" cap="small" dirty="0" smtClean="0">
                <a:solidFill>
                  <a:schemeClr val="bg1"/>
                </a:solidFill>
                <a:latin typeface="+mj-lt"/>
                <a:ea typeface="+mj-ea"/>
                <a:cs typeface="+mj-cs"/>
              </a:rPr>
              <a:t>devices</a:t>
            </a:r>
            <a:r>
              <a:rPr lang="en-US" sz="3200" b="1" cap="small" dirty="0" smtClean="0">
                <a:solidFill>
                  <a:srgbClr val="00B050"/>
                </a:solidFill>
                <a:latin typeface="+mj-lt"/>
                <a:ea typeface="+mj-ea"/>
                <a:cs typeface="+mj-cs"/>
              </a:rPr>
              <a:t> </a:t>
            </a:r>
            <a:endParaRPr lang="en-US" sz="3200" b="1" cap="small" dirty="0">
              <a:solidFill>
                <a:srgbClr val="00B050"/>
              </a:solidFill>
              <a:latin typeface="+mj-lt"/>
              <a:ea typeface="+mj-ea"/>
              <a:cs typeface="+mj-cs"/>
            </a:endParaRPr>
          </a:p>
        </p:txBody>
      </p:sp>
      <p:sp>
        <p:nvSpPr>
          <p:cNvPr id="45059" name="Content Placeholder 2"/>
          <p:cNvSpPr>
            <a:spLocks noGrp="1"/>
          </p:cNvSpPr>
          <p:nvPr>
            <p:ph idx="1"/>
          </p:nvPr>
        </p:nvSpPr>
        <p:spPr>
          <a:xfrm>
            <a:off x="762000" y="914400"/>
            <a:ext cx="8153400" cy="1143000"/>
          </a:xfrm>
        </p:spPr>
        <p:txBody>
          <a:bodyPr/>
          <a:lstStyle/>
          <a:p>
            <a:pPr marL="0" indent="0">
              <a:buNone/>
            </a:pPr>
            <a:r>
              <a:rPr lang="en-US" sz="2000" b="1" dirty="0" smtClean="0">
                <a:solidFill>
                  <a:srgbClr val="00B0F0"/>
                </a:solidFill>
              </a:rPr>
              <a:t>Output</a:t>
            </a:r>
            <a:r>
              <a:rPr lang="en-US" sz="2000" dirty="0" smtClean="0"/>
              <a:t> </a:t>
            </a:r>
            <a:r>
              <a:rPr lang="en-US" sz="2000" b="1" dirty="0" smtClean="0">
                <a:solidFill>
                  <a:srgbClr val="00B0F0"/>
                </a:solidFill>
              </a:rPr>
              <a:t>devices</a:t>
            </a:r>
            <a:r>
              <a:rPr lang="en-US" sz="2000" dirty="0" smtClean="0"/>
              <a:t> are devices used to display results. </a:t>
            </a:r>
          </a:p>
          <a:p>
            <a:pPr marL="0" indent="0">
              <a:buNone/>
            </a:pPr>
            <a:r>
              <a:rPr lang="en-US" sz="2000" dirty="0" smtClean="0"/>
              <a:t> Printer,  speaker and the monitor are the examples of the output devices.</a:t>
            </a:r>
            <a:endParaRPr lang="en-US" sz="2000" dirty="0"/>
          </a:p>
        </p:txBody>
      </p:sp>
      <p:pic>
        <p:nvPicPr>
          <p:cNvPr id="8" name="Picture 7" descr="projector.jpg"/>
          <p:cNvPicPr>
            <a:picLocks noChangeAspect="1"/>
          </p:cNvPicPr>
          <p:nvPr/>
        </p:nvPicPr>
        <p:blipFill>
          <a:blip r:embed="rId2" cstate="print"/>
          <a:stretch>
            <a:fillRect/>
          </a:stretch>
        </p:blipFill>
        <p:spPr>
          <a:xfrm>
            <a:off x="5791200" y="1905001"/>
            <a:ext cx="2679032" cy="1320800"/>
          </a:xfrm>
          <a:prstGeom prst="rect">
            <a:avLst/>
          </a:prstGeom>
        </p:spPr>
      </p:pic>
      <p:pic>
        <p:nvPicPr>
          <p:cNvPr id="9" name="Picture 8" descr="computer-output-device-printer-01.jpg"/>
          <p:cNvPicPr>
            <a:picLocks noChangeAspect="1"/>
          </p:cNvPicPr>
          <p:nvPr/>
        </p:nvPicPr>
        <p:blipFill>
          <a:blip r:embed="rId3" cstate="print"/>
          <a:stretch>
            <a:fillRect/>
          </a:stretch>
        </p:blipFill>
        <p:spPr>
          <a:xfrm>
            <a:off x="5715002" y="3810000"/>
            <a:ext cx="2945231" cy="1905000"/>
          </a:xfrm>
          <a:prstGeom prst="rect">
            <a:avLst/>
          </a:prstGeom>
        </p:spPr>
      </p:pic>
      <p:pic>
        <p:nvPicPr>
          <p:cNvPr id="10" name="Picture 9" descr="computer-output-device-monitor.jpg"/>
          <p:cNvPicPr>
            <a:picLocks noChangeAspect="1"/>
          </p:cNvPicPr>
          <p:nvPr/>
        </p:nvPicPr>
        <p:blipFill>
          <a:blip r:embed="rId4" cstate="print"/>
          <a:stretch>
            <a:fillRect/>
          </a:stretch>
        </p:blipFill>
        <p:spPr>
          <a:xfrm>
            <a:off x="1143001" y="1752601"/>
            <a:ext cx="1882729" cy="1709738"/>
          </a:xfrm>
          <a:prstGeom prst="rect">
            <a:avLst/>
          </a:prstGeom>
        </p:spPr>
      </p:pic>
      <p:pic>
        <p:nvPicPr>
          <p:cNvPr id="11" name="Picture 10" descr="fgfg.jpg"/>
          <p:cNvPicPr>
            <a:picLocks noChangeAspect="1"/>
          </p:cNvPicPr>
          <p:nvPr/>
        </p:nvPicPr>
        <p:blipFill>
          <a:blip r:embed="rId5" cstate="print"/>
          <a:stretch>
            <a:fillRect/>
          </a:stretch>
        </p:blipFill>
        <p:spPr>
          <a:xfrm>
            <a:off x="1219200" y="4191000"/>
            <a:ext cx="1713149" cy="1600200"/>
          </a:xfrm>
          <a:prstGeom prst="rect">
            <a:avLst/>
          </a:prstGeom>
        </p:spPr>
      </p:pic>
      <p:pic>
        <p:nvPicPr>
          <p:cNvPr id="12" name="Picture 11" descr="creation_ct630.jpg"/>
          <p:cNvPicPr>
            <a:picLocks noChangeAspect="1"/>
          </p:cNvPicPr>
          <p:nvPr/>
        </p:nvPicPr>
        <p:blipFill>
          <a:blip r:embed="rId6" cstate="print">
            <a:clrChange>
              <a:clrFrom>
                <a:srgbClr val="FFFFFF"/>
              </a:clrFrom>
              <a:clrTo>
                <a:srgbClr val="FFFFFF">
                  <a:alpha val="0"/>
                </a:srgbClr>
              </a:clrTo>
            </a:clrChange>
          </a:blip>
          <a:stretch>
            <a:fillRect/>
          </a:stretch>
        </p:blipFill>
        <p:spPr>
          <a:xfrm>
            <a:off x="3048000" y="2057400"/>
            <a:ext cx="2743200" cy="2971800"/>
          </a:xfrm>
          <a:prstGeom prst="rect">
            <a:avLst/>
          </a:prstGeom>
        </p:spPr>
      </p:pic>
      <p:sp>
        <p:nvSpPr>
          <p:cNvPr id="13" name="TextBox 12"/>
          <p:cNvSpPr txBox="1"/>
          <p:nvPr/>
        </p:nvSpPr>
        <p:spPr>
          <a:xfrm>
            <a:off x="1371602" y="3581400"/>
            <a:ext cx="1031051" cy="369332"/>
          </a:xfrm>
          <a:prstGeom prst="rect">
            <a:avLst/>
          </a:prstGeom>
          <a:noFill/>
        </p:spPr>
        <p:txBody>
          <a:bodyPr wrap="none" rtlCol="0">
            <a:spAutoFit/>
          </a:bodyPr>
          <a:lstStyle/>
          <a:p>
            <a:r>
              <a:rPr lang="en-US" b="1" dirty="0" smtClean="0">
                <a:solidFill>
                  <a:srgbClr val="00B0F0"/>
                </a:solidFill>
              </a:rPr>
              <a:t>Monitor</a:t>
            </a:r>
            <a:endParaRPr lang="en-US" b="1" dirty="0">
              <a:solidFill>
                <a:srgbClr val="00B0F0"/>
              </a:solidFill>
            </a:endParaRPr>
          </a:p>
        </p:txBody>
      </p:sp>
      <p:sp>
        <p:nvSpPr>
          <p:cNvPr id="14" name="TextBox 13"/>
          <p:cNvSpPr txBox="1"/>
          <p:nvPr/>
        </p:nvSpPr>
        <p:spPr>
          <a:xfrm>
            <a:off x="1524000" y="5791200"/>
            <a:ext cx="1082348" cy="369332"/>
          </a:xfrm>
          <a:prstGeom prst="rect">
            <a:avLst/>
          </a:prstGeom>
          <a:noFill/>
        </p:spPr>
        <p:txBody>
          <a:bodyPr wrap="none" rtlCol="0">
            <a:spAutoFit/>
          </a:bodyPr>
          <a:lstStyle/>
          <a:p>
            <a:r>
              <a:rPr lang="en-US" b="1" dirty="0" smtClean="0">
                <a:solidFill>
                  <a:srgbClr val="00B0F0"/>
                </a:solidFill>
              </a:rPr>
              <a:t>Speaker</a:t>
            </a:r>
            <a:endParaRPr lang="en-US" b="1" dirty="0">
              <a:solidFill>
                <a:srgbClr val="00B0F0"/>
              </a:solidFill>
            </a:endParaRPr>
          </a:p>
        </p:txBody>
      </p:sp>
      <p:sp>
        <p:nvSpPr>
          <p:cNvPr id="15" name="TextBox 14"/>
          <p:cNvSpPr txBox="1"/>
          <p:nvPr/>
        </p:nvSpPr>
        <p:spPr>
          <a:xfrm>
            <a:off x="3276602" y="4876800"/>
            <a:ext cx="915635" cy="369332"/>
          </a:xfrm>
          <a:prstGeom prst="rect">
            <a:avLst/>
          </a:prstGeom>
          <a:noFill/>
        </p:spPr>
        <p:txBody>
          <a:bodyPr wrap="none" rtlCol="0">
            <a:spAutoFit/>
          </a:bodyPr>
          <a:lstStyle/>
          <a:p>
            <a:r>
              <a:rPr lang="en-US" b="1" dirty="0" smtClean="0">
                <a:solidFill>
                  <a:srgbClr val="00B0F0"/>
                </a:solidFill>
              </a:rPr>
              <a:t>Plotter</a:t>
            </a:r>
            <a:endParaRPr lang="en-US" b="1" dirty="0">
              <a:solidFill>
                <a:srgbClr val="00B0F0"/>
              </a:solidFill>
            </a:endParaRPr>
          </a:p>
        </p:txBody>
      </p:sp>
      <p:sp>
        <p:nvSpPr>
          <p:cNvPr id="17" name="TextBox 16"/>
          <p:cNvSpPr txBox="1"/>
          <p:nvPr/>
        </p:nvSpPr>
        <p:spPr>
          <a:xfrm>
            <a:off x="6361092" y="5562600"/>
            <a:ext cx="928459" cy="369332"/>
          </a:xfrm>
          <a:prstGeom prst="rect">
            <a:avLst/>
          </a:prstGeom>
          <a:noFill/>
        </p:spPr>
        <p:txBody>
          <a:bodyPr wrap="none" rtlCol="0">
            <a:spAutoFit/>
          </a:bodyPr>
          <a:lstStyle/>
          <a:p>
            <a:r>
              <a:rPr lang="en-US" b="1" dirty="0" smtClean="0">
                <a:solidFill>
                  <a:srgbClr val="00B0F0"/>
                </a:solidFill>
              </a:rPr>
              <a:t>Printer</a:t>
            </a:r>
            <a:endParaRPr lang="en-US" b="1" dirty="0">
              <a:solidFill>
                <a:srgbClr val="00B0F0"/>
              </a:solidFill>
            </a:endParaRPr>
          </a:p>
        </p:txBody>
      </p:sp>
      <p:sp>
        <p:nvSpPr>
          <p:cNvPr id="18" name="TextBox 17"/>
          <p:cNvSpPr txBox="1"/>
          <p:nvPr/>
        </p:nvSpPr>
        <p:spPr>
          <a:xfrm>
            <a:off x="6858000" y="3048000"/>
            <a:ext cx="1197764" cy="369332"/>
          </a:xfrm>
          <a:prstGeom prst="rect">
            <a:avLst/>
          </a:prstGeom>
          <a:noFill/>
        </p:spPr>
        <p:txBody>
          <a:bodyPr wrap="none" rtlCol="0">
            <a:spAutoFit/>
          </a:bodyPr>
          <a:lstStyle/>
          <a:p>
            <a:r>
              <a:rPr lang="en-US" b="1" dirty="0" smtClean="0">
                <a:solidFill>
                  <a:srgbClr val="00B0F0"/>
                </a:solidFill>
              </a:rPr>
              <a:t>Projector</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67600" cy="563562"/>
          </a:xfrm>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US" sz="3600" b="1" dirty="0" smtClean="0">
                <a:solidFill>
                  <a:schemeClr val="bg1"/>
                </a:solidFill>
              </a:rPr>
              <a:t>Plotter</a:t>
            </a:r>
            <a:endParaRPr lang="en-US" b="1" dirty="0">
              <a:solidFill>
                <a:schemeClr val="bg1"/>
              </a:solidFill>
            </a:endParaRPr>
          </a:p>
        </p:txBody>
      </p:sp>
      <p:sp>
        <p:nvSpPr>
          <p:cNvPr id="3" name="Content Placeholder 2"/>
          <p:cNvSpPr>
            <a:spLocks noGrp="1"/>
          </p:cNvSpPr>
          <p:nvPr>
            <p:ph idx="1"/>
          </p:nvPr>
        </p:nvSpPr>
        <p:spPr>
          <a:xfrm>
            <a:off x="304800" y="1143000"/>
            <a:ext cx="8534400" cy="1524000"/>
          </a:xfrm>
        </p:spPr>
        <p:txBody>
          <a:bodyPr>
            <a:normAutofit fontScale="85000" lnSpcReduction="20000"/>
          </a:bodyPr>
          <a:lstStyle/>
          <a:p>
            <a:pPr marL="0" indent="0">
              <a:buNone/>
            </a:pPr>
            <a:r>
              <a:rPr lang="en-US" b="1" dirty="0" smtClean="0">
                <a:solidFill>
                  <a:srgbClr val="00B0F0"/>
                </a:solidFill>
              </a:rPr>
              <a:t>Plotters</a:t>
            </a:r>
            <a:r>
              <a:rPr lang="en-US" dirty="0" smtClean="0"/>
              <a:t> were the first type of printer that could print with colour and render graphics and full-size engineering drawing.</a:t>
            </a:r>
          </a:p>
          <a:p>
            <a:pPr marL="0" indent="0">
              <a:buNone/>
            </a:pPr>
            <a:r>
              <a:rPr lang="en-US" dirty="0" smtClean="0"/>
              <a:t>But plotter are much more expensive than printers. </a:t>
            </a:r>
            <a:endParaRPr lang="en-US" dirty="0"/>
          </a:p>
        </p:txBody>
      </p:sp>
      <p:pic>
        <p:nvPicPr>
          <p:cNvPr id="6" name="Picture 5" descr="Redsail_Vinyl_Cutter.jpg"/>
          <p:cNvPicPr/>
          <p:nvPr/>
        </p:nvPicPr>
        <p:blipFill>
          <a:blip r:embed="rId2" cstate="print">
            <a:clrChange>
              <a:clrFrom>
                <a:srgbClr val="FFFFFF"/>
              </a:clrFrom>
              <a:clrTo>
                <a:srgbClr val="FFFFFF">
                  <a:alpha val="0"/>
                </a:srgbClr>
              </a:clrTo>
            </a:clrChange>
          </a:blip>
          <a:stretch>
            <a:fillRect/>
          </a:stretch>
        </p:blipFill>
        <p:spPr>
          <a:xfrm>
            <a:off x="2057400" y="2743201"/>
            <a:ext cx="3505200" cy="2667000"/>
          </a:xfrm>
          <a:prstGeom prst="rect">
            <a:avLst/>
          </a:prstGeom>
        </p:spPr>
      </p:pic>
      <p:sp>
        <p:nvSpPr>
          <p:cNvPr id="5" name="TextBox 4"/>
          <p:cNvSpPr txBox="1"/>
          <p:nvPr/>
        </p:nvSpPr>
        <p:spPr>
          <a:xfrm>
            <a:off x="4724402" y="4800600"/>
            <a:ext cx="979755" cy="369332"/>
          </a:xfrm>
          <a:prstGeom prst="rect">
            <a:avLst/>
          </a:prstGeom>
          <a:noFill/>
        </p:spPr>
        <p:txBody>
          <a:bodyPr wrap="none" rtlCol="0">
            <a:spAutoFit/>
          </a:bodyPr>
          <a:lstStyle/>
          <a:p>
            <a:r>
              <a:rPr lang="en-US" b="1" dirty="0" smtClean="0">
                <a:solidFill>
                  <a:srgbClr val="FF0000"/>
                </a:solidFill>
              </a:rPr>
              <a:t>Plotter </a:t>
            </a:r>
            <a:endParaRPr lang="en-US" b="1" dirty="0">
              <a:solidFill>
                <a:srgbClr val="FF0000"/>
              </a:solidFill>
            </a:endParaRPr>
          </a:p>
        </p:txBody>
      </p:sp>
    </p:spTree>
  </p:cSld>
  <p:clrMapOvr>
    <a:masterClrMapping/>
  </p:clrMapOvr>
  <p:transition>
    <p:whee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39762"/>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r>
              <a:rPr lang="en-US" sz="3200" b="1" dirty="0" smtClean="0">
                <a:solidFill>
                  <a:schemeClr val="bg1"/>
                </a:solidFill>
              </a:rPr>
              <a:t>Projector</a:t>
            </a:r>
            <a:r>
              <a:rPr lang="en-US" sz="3200" b="1" dirty="0" smtClean="0">
                <a:solidFill>
                  <a:srgbClr val="00B050"/>
                </a:solidFill>
              </a:rPr>
              <a:t> </a:t>
            </a:r>
            <a:endParaRPr lang="en-US" sz="3200" b="1" dirty="0">
              <a:solidFill>
                <a:srgbClr val="00B050"/>
              </a:solidFill>
            </a:endParaRPr>
          </a:p>
        </p:txBody>
      </p:sp>
      <p:sp>
        <p:nvSpPr>
          <p:cNvPr id="3" name="Content Placeholder 2"/>
          <p:cNvSpPr>
            <a:spLocks noGrp="1"/>
          </p:cNvSpPr>
          <p:nvPr>
            <p:ph idx="1"/>
          </p:nvPr>
        </p:nvSpPr>
        <p:spPr>
          <a:xfrm>
            <a:off x="304800" y="1143000"/>
            <a:ext cx="8382000" cy="1295400"/>
          </a:xfrm>
        </p:spPr>
        <p:txBody>
          <a:bodyPr>
            <a:normAutofit fontScale="92500" lnSpcReduction="20000"/>
          </a:bodyPr>
          <a:lstStyle/>
          <a:p>
            <a:pPr marL="0" indent="0">
              <a:buNone/>
            </a:pPr>
            <a:r>
              <a:rPr lang="en-US" dirty="0" smtClean="0"/>
              <a:t>A </a:t>
            </a:r>
            <a:r>
              <a:rPr lang="en-US" b="1" dirty="0" smtClean="0">
                <a:solidFill>
                  <a:srgbClr val="00B0F0"/>
                </a:solidFill>
              </a:rPr>
              <a:t>Projector</a:t>
            </a:r>
            <a:r>
              <a:rPr lang="en-US" dirty="0" smtClean="0"/>
              <a:t> is an output device that project and display video, images or computer data on a screen or other flat form.</a:t>
            </a:r>
          </a:p>
        </p:txBody>
      </p:sp>
      <p:pic>
        <p:nvPicPr>
          <p:cNvPr id="4" name="Picture 3" descr="projector.jpg"/>
          <p:cNvPicPr>
            <a:picLocks noChangeAspect="1"/>
          </p:cNvPicPr>
          <p:nvPr/>
        </p:nvPicPr>
        <p:blipFill>
          <a:blip r:embed="rId2" cstate="print"/>
          <a:stretch>
            <a:fillRect/>
          </a:stretch>
        </p:blipFill>
        <p:spPr>
          <a:xfrm>
            <a:off x="838200" y="3276600"/>
            <a:ext cx="7848600" cy="2590800"/>
          </a:xfrm>
          <a:prstGeom prst="rect">
            <a:avLst/>
          </a:prstGeom>
        </p:spPr>
      </p:pic>
      <p:sp>
        <p:nvSpPr>
          <p:cNvPr id="5" name="TextBox 4"/>
          <p:cNvSpPr txBox="1"/>
          <p:nvPr/>
        </p:nvSpPr>
        <p:spPr>
          <a:xfrm>
            <a:off x="4572000" y="5562600"/>
            <a:ext cx="1261884" cy="369332"/>
          </a:xfrm>
          <a:prstGeom prst="rect">
            <a:avLst/>
          </a:prstGeom>
          <a:noFill/>
        </p:spPr>
        <p:txBody>
          <a:bodyPr wrap="none" rtlCol="0">
            <a:spAutoFit/>
          </a:bodyPr>
          <a:lstStyle/>
          <a:p>
            <a:r>
              <a:rPr lang="en-US" b="1" dirty="0" smtClean="0">
                <a:solidFill>
                  <a:srgbClr val="00B0F0"/>
                </a:solidFill>
              </a:rPr>
              <a:t>Projector</a:t>
            </a:r>
            <a:r>
              <a:rPr lang="en-US" b="1" dirty="0" smtClean="0">
                <a:solidFill>
                  <a:srgbClr val="FF0000"/>
                </a:solidFill>
              </a:rPr>
              <a:t> </a:t>
            </a:r>
            <a:endParaRPr lang="en-US" b="1" dirty="0">
              <a:solidFill>
                <a:srgbClr val="FF0000"/>
              </a:solidFill>
            </a:endParaRPr>
          </a:p>
        </p:txBody>
      </p:sp>
    </p:spTree>
  </p:cSld>
  <p:clrMapOvr>
    <a:masterClrMapping/>
  </p:clrMapOvr>
  <p:transition>
    <p:whee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2">
            <a:schemeClr val="accent4">
              <a:shade val="50000"/>
            </a:schemeClr>
          </a:lnRef>
          <a:fillRef idx="1">
            <a:schemeClr val="accent4"/>
          </a:fillRef>
          <a:effectRef idx="0">
            <a:schemeClr val="accent4"/>
          </a:effectRef>
          <a:fontRef idx="minor">
            <a:schemeClr val="lt1"/>
          </a:fontRef>
        </p:style>
        <p:txBody>
          <a:bodyPr anchor="t">
            <a:noAutofit/>
          </a:bodyPr>
          <a:lstStyle/>
          <a:p>
            <a:r>
              <a:rPr lang="en-US" sz="3200" b="1" dirty="0" smtClean="0">
                <a:solidFill>
                  <a:schemeClr val="bg1"/>
                </a:solidFill>
              </a:rPr>
              <a:t>Sound</a:t>
            </a:r>
            <a:r>
              <a:rPr lang="en-US" sz="3200" b="1" dirty="0" smtClean="0">
                <a:solidFill>
                  <a:srgbClr val="00B050"/>
                </a:solidFill>
              </a:rPr>
              <a:t> </a:t>
            </a:r>
            <a:r>
              <a:rPr lang="en-US" sz="3200" b="1" dirty="0" smtClean="0">
                <a:solidFill>
                  <a:schemeClr val="bg1"/>
                </a:solidFill>
              </a:rPr>
              <a:t>Speakers</a:t>
            </a:r>
          </a:p>
        </p:txBody>
      </p:sp>
      <p:sp>
        <p:nvSpPr>
          <p:cNvPr id="3" name="Content Placeholder 2"/>
          <p:cNvSpPr>
            <a:spLocks noGrp="1"/>
          </p:cNvSpPr>
          <p:nvPr>
            <p:ph idx="1"/>
          </p:nvPr>
        </p:nvSpPr>
        <p:spPr>
          <a:xfrm>
            <a:off x="228600" y="1143000"/>
            <a:ext cx="8686800" cy="838200"/>
          </a:xfrm>
        </p:spPr>
        <p:txBody>
          <a:bodyPr>
            <a:normAutofit fontScale="92500" lnSpcReduction="20000"/>
          </a:bodyPr>
          <a:lstStyle/>
          <a:p>
            <a:pPr marL="0" indent="0">
              <a:buNone/>
            </a:pPr>
            <a:r>
              <a:rPr lang="en-US" dirty="0" smtClean="0"/>
              <a:t>Sound Speakers enable the computer user (liveware) to hear sound from the computer.</a:t>
            </a:r>
            <a:endParaRPr lang="en-US" dirty="0"/>
          </a:p>
        </p:txBody>
      </p:sp>
      <p:pic>
        <p:nvPicPr>
          <p:cNvPr id="4" name="Picture 3" descr="fgfg.jpg"/>
          <p:cNvPicPr>
            <a:picLocks noChangeAspect="1"/>
          </p:cNvPicPr>
          <p:nvPr/>
        </p:nvPicPr>
        <p:blipFill>
          <a:blip r:embed="rId2" cstate="print"/>
          <a:stretch>
            <a:fillRect/>
          </a:stretch>
        </p:blipFill>
        <p:spPr>
          <a:xfrm>
            <a:off x="1981201" y="2514600"/>
            <a:ext cx="4104532" cy="2971800"/>
          </a:xfrm>
          <a:prstGeom prst="rect">
            <a:avLst/>
          </a:prstGeom>
        </p:spPr>
      </p:pic>
      <p:sp>
        <p:nvSpPr>
          <p:cNvPr id="5" name="TextBox 4"/>
          <p:cNvSpPr txBox="1"/>
          <p:nvPr/>
        </p:nvSpPr>
        <p:spPr>
          <a:xfrm>
            <a:off x="3124201" y="5486400"/>
            <a:ext cx="1967205" cy="369332"/>
          </a:xfrm>
          <a:prstGeom prst="rect">
            <a:avLst/>
          </a:prstGeom>
          <a:noFill/>
        </p:spPr>
        <p:txBody>
          <a:bodyPr wrap="none" rtlCol="0">
            <a:spAutoFit/>
          </a:bodyPr>
          <a:lstStyle/>
          <a:p>
            <a:r>
              <a:rPr lang="en-US" b="1" dirty="0" smtClean="0">
                <a:solidFill>
                  <a:srgbClr val="00B0F0"/>
                </a:solidFill>
              </a:rPr>
              <a:t>Sound speakers</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Input/Output</a:t>
            </a:r>
            <a:r>
              <a:rPr lang="en-US" sz="3200" b="1" cap="small" dirty="0" smtClean="0">
                <a:solidFill>
                  <a:srgbClr val="00B050"/>
                </a:solidFill>
                <a:latin typeface="+mj-lt"/>
                <a:ea typeface="+mj-ea"/>
                <a:cs typeface="+mj-cs"/>
              </a:rPr>
              <a:t> </a:t>
            </a:r>
            <a:r>
              <a:rPr lang="en-US" sz="3200" b="1" cap="small" dirty="0" smtClean="0">
                <a:solidFill>
                  <a:schemeClr val="bg1"/>
                </a:solidFill>
                <a:latin typeface="+mj-lt"/>
                <a:ea typeface="+mj-ea"/>
                <a:cs typeface="+mj-cs"/>
              </a:rPr>
              <a:t>device</a:t>
            </a:r>
            <a:endParaRPr lang="en-US" sz="3200" b="1" cap="small" dirty="0">
              <a:solidFill>
                <a:schemeClr val="bg1"/>
              </a:solidFill>
              <a:latin typeface="+mj-lt"/>
              <a:ea typeface="+mj-ea"/>
              <a:cs typeface="+mj-cs"/>
            </a:endParaRPr>
          </a:p>
        </p:txBody>
      </p:sp>
      <p:sp>
        <p:nvSpPr>
          <p:cNvPr id="46083" name="Content Placeholder 2"/>
          <p:cNvSpPr>
            <a:spLocks noGrp="1"/>
          </p:cNvSpPr>
          <p:nvPr>
            <p:ph idx="1"/>
          </p:nvPr>
        </p:nvSpPr>
        <p:spPr>
          <a:xfrm>
            <a:off x="0" y="1143000"/>
            <a:ext cx="8915400" cy="1143000"/>
          </a:xfrm>
        </p:spPr>
        <p:txBody>
          <a:bodyPr>
            <a:normAutofit/>
          </a:bodyPr>
          <a:lstStyle/>
          <a:p>
            <a:pPr marL="0" indent="0">
              <a:buNone/>
            </a:pPr>
            <a:r>
              <a:rPr lang="en-US" sz="2000" dirty="0"/>
              <a:t>R</a:t>
            </a:r>
            <a:r>
              <a:rPr lang="en-US" sz="2000" dirty="0" smtClean="0"/>
              <a:t>eferred to as a </a:t>
            </a:r>
            <a:r>
              <a:rPr lang="en-US" sz="2000" b="1" dirty="0" smtClean="0"/>
              <a:t>IO device</a:t>
            </a:r>
            <a:r>
              <a:rPr lang="en-US" sz="2000" dirty="0" smtClean="0"/>
              <a:t>, an </a:t>
            </a:r>
            <a:r>
              <a:rPr lang="en-US" sz="2000" b="1" dirty="0" smtClean="0"/>
              <a:t>input/output device</a:t>
            </a:r>
            <a:r>
              <a:rPr lang="en-US" sz="2000" dirty="0" smtClean="0"/>
              <a:t> is a hardware device that accepts inputted information and also has the capability of outputting that information. </a:t>
            </a:r>
          </a:p>
        </p:txBody>
      </p:sp>
      <p:pic>
        <p:nvPicPr>
          <p:cNvPr id="8" name="Picture 7" descr="TouchScreen 1.jpg"/>
          <p:cNvPicPr>
            <a:picLocks noChangeAspect="1"/>
          </p:cNvPicPr>
          <p:nvPr/>
        </p:nvPicPr>
        <p:blipFill>
          <a:blip r:embed="rId2" cstate="print"/>
          <a:srcRect r="15000"/>
          <a:stretch>
            <a:fillRect/>
          </a:stretch>
        </p:blipFill>
        <p:spPr>
          <a:xfrm>
            <a:off x="1143000" y="2209800"/>
            <a:ext cx="1600200" cy="1369080"/>
          </a:xfrm>
          <a:prstGeom prst="rect">
            <a:avLst/>
          </a:prstGeom>
        </p:spPr>
      </p:pic>
      <p:pic>
        <p:nvPicPr>
          <p:cNvPr id="9" name="Picture 8" descr="canon-ir1024f-photocopier3.gif"/>
          <p:cNvPicPr>
            <a:picLocks noChangeAspect="1"/>
          </p:cNvPicPr>
          <p:nvPr/>
        </p:nvPicPr>
        <p:blipFill>
          <a:blip r:embed="rId3" cstate="print"/>
          <a:stretch>
            <a:fillRect/>
          </a:stretch>
        </p:blipFill>
        <p:spPr>
          <a:xfrm>
            <a:off x="6705600" y="2286000"/>
            <a:ext cx="1905000" cy="1676400"/>
          </a:xfrm>
          <a:prstGeom prst="rect">
            <a:avLst/>
          </a:prstGeom>
        </p:spPr>
      </p:pic>
      <p:pic>
        <p:nvPicPr>
          <p:cNvPr id="10" name="Picture 9" descr="Sound Card.jpg"/>
          <p:cNvPicPr>
            <a:picLocks noChangeAspect="1"/>
          </p:cNvPicPr>
          <p:nvPr/>
        </p:nvPicPr>
        <p:blipFill>
          <a:blip r:embed="rId4" cstate="print"/>
          <a:srcRect r="2711"/>
          <a:stretch>
            <a:fillRect/>
          </a:stretch>
        </p:blipFill>
        <p:spPr>
          <a:xfrm>
            <a:off x="990600" y="4114800"/>
            <a:ext cx="1828800" cy="1295400"/>
          </a:xfrm>
          <a:prstGeom prst="rect">
            <a:avLst/>
          </a:prstGeom>
        </p:spPr>
      </p:pic>
      <p:pic>
        <p:nvPicPr>
          <p:cNvPr id="11" name="Picture 10" descr="wirellles.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553200" y="3962401"/>
            <a:ext cx="2163536" cy="1514475"/>
          </a:xfrm>
          <a:prstGeom prst="rect">
            <a:avLst/>
          </a:prstGeom>
        </p:spPr>
      </p:pic>
      <p:pic>
        <p:nvPicPr>
          <p:cNvPr id="13" name="Picture 12" descr="s21.jpg"/>
          <p:cNvPicPr>
            <a:picLocks noChangeAspect="1"/>
          </p:cNvPicPr>
          <p:nvPr/>
        </p:nvPicPr>
        <p:blipFill>
          <a:blip r:embed="rId6" cstate="print">
            <a:clrChange>
              <a:clrFrom>
                <a:srgbClr val="FFFFFF"/>
              </a:clrFrom>
              <a:clrTo>
                <a:srgbClr val="FFFFFF">
                  <a:alpha val="0"/>
                </a:srgbClr>
              </a:clrTo>
            </a:clrChange>
          </a:blip>
          <a:srcRect l="2857" t="24528" b="24528"/>
          <a:stretch>
            <a:fillRect/>
          </a:stretch>
        </p:blipFill>
        <p:spPr>
          <a:xfrm>
            <a:off x="3962400" y="4114801"/>
            <a:ext cx="2590800" cy="1946189"/>
          </a:xfrm>
          <a:prstGeom prst="rect">
            <a:avLst/>
          </a:prstGeom>
        </p:spPr>
      </p:pic>
      <p:sp>
        <p:nvSpPr>
          <p:cNvPr id="14" name="TextBox 13"/>
          <p:cNvSpPr txBox="1"/>
          <p:nvPr/>
        </p:nvSpPr>
        <p:spPr>
          <a:xfrm>
            <a:off x="1066801" y="3581400"/>
            <a:ext cx="1693605" cy="369332"/>
          </a:xfrm>
          <a:prstGeom prst="rect">
            <a:avLst/>
          </a:prstGeom>
          <a:noFill/>
        </p:spPr>
        <p:txBody>
          <a:bodyPr wrap="none" rtlCol="0">
            <a:spAutoFit/>
          </a:bodyPr>
          <a:lstStyle/>
          <a:p>
            <a:r>
              <a:rPr lang="en-US" b="1" dirty="0" smtClean="0">
                <a:solidFill>
                  <a:srgbClr val="00B0F0"/>
                </a:solidFill>
              </a:rPr>
              <a:t>Touch Screen</a:t>
            </a:r>
            <a:endParaRPr lang="en-US" b="1" dirty="0">
              <a:solidFill>
                <a:srgbClr val="00B0F0"/>
              </a:solidFill>
            </a:endParaRPr>
          </a:p>
        </p:txBody>
      </p:sp>
      <p:sp>
        <p:nvSpPr>
          <p:cNvPr id="15" name="TextBox 14"/>
          <p:cNvSpPr txBox="1"/>
          <p:nvPr/>
        </p:nvSpPr>
        <p:spPr>
          <a:xfrm>
            <a:off x="1066800" y="5486400"/>
            <a:ext cx="1492716" cy="369332"/>
          </a:xfrm>
          <a:prstGeom prst="rect">
            <a:avLst/>
          </a:prstGeom>
          <a:noFill/>
        </p:spPr>
        <p:txBody>
          <a:bodyPr wrap="none" rtlCol="0">
            <a:spAutoFit/>
          </a:bodyPr>
          <a:lstStyle/>
          <a:p>
            <a:r>
              <a:rPr lang="en-US" b="1" dirty="0" smtClean="0">
                <a:solidFill>
                  <a:srgbClr val="00B0F0"/>
                </a:solidFill>
              </a:rPr>
              <a:t>Sound</a:t>
            </a:r>
            <a:r>
              <a:rPr lang="en-US" b="1" dirty="0" smtClean="0">
                <a:solidFill>
                  <a:srgbClr val="FF0000"/>
                </a:solidFill>
              </a:rPr>
              <a:t> </a:t>
            </a:r>
            <a:r>
              <a:rPr lang="en-US" b="1" dirty="0" smtClean="0">
                <a:solidFill>
                  <a:srgbClr val="00B0F0"/>
                </a:solidFill>
              </a:rPr>
              <a:t>Card</a:t>
            </a:r>
            <a:endParaRPr lang="en-US" b="1" dirty="0">
              <a:solidFill>
                <a:srgbClr val="00B0F0"/>
              </a:solidFill>
            </a:endParaRPr>
          </a:p>
        </p:txBody>
      </p:sp>
      <p:sp>
        <p:nvSpPr>
          <p:cNvPr id="16" name="TextBox 15"/>
          <p:cNvSpPr txBox="1"/>
          <p:nvPr/>
        </p:nvSpPr>
        <p:spPr>
          <a:xfrm>
            <a:off x="4722422" y="5867400"/>
            <a:ext cx="992579" cy="369332"/>
          </a:xfrm>
          <a:prstGeom prst="rect">
            <a:avLst/>
          </a:prstGeom>
          <a:noFill/>
        </p:spPr>
        <p:txBody>
          <a:bodyPr wrap="none" rtlCol="0">
            <a:spAutoFit/>
          </a:bodyPr>
          <a:lstStyle/>
          <a:p>
            <a:r>
              <a:rPr lang="en-US" b="1" dirty="0" smtClean="0">
                <a:solidFill>
                  <a:srgbClr val="00B0F0"/>
                </a:solidFill>
              </a:rPr>
              <a:t>Modem</a:t>
            </a:r>
            <a:endParaRPr lang="en-US" b="1" dirty="0">
              <a:solidFill>
                <a:srgbClr val="00B0F0"/>
              </a:solidFill>
            </a:endParaRPr>
          </a:p>
        </p:txBody>
      </p:sp>
      <p:sp>
        <p:nvSpPr>
          <p:cNvPr id="17" name="TextBox 16"/>
          <p:cNvSpPr txBox="1"/>
          <p:nvPr/>
        </p:nvSpPr>
        <p:spPr>
          <a:xfrm>
            <a:off x="6781801" y="5410200"/>
            <a:ext cx="1939505" cy="369332"/>
          </a:xfrm>
          <a:prstGeom prst="rect">
            <a:avLst/>
          </a:prstGeom>
          <a:noFill/>
        </p:spPr>
        <p:txBody>
          <a:bodyPr wrap="none" rtlCol="0">
            <a:spAutoFit/>
          </a:bodyPr>
          <a:lstStyle/>
          <a:p>
            <a:r>
              <a:rPr lang="en-US" b="1" dirty="0" smtClean="0">
                <a:solidFill>
                  <a:srgbClr val="00B0F0"/>
                </a:solidFill>
              </a:rPr>
              <a:t>Wireless</a:t>
            </a:r>
            <a:r>
              <a:rPr lang="en-US" b="1" dirty="0" smtClean="0">
                <a:solidFill>
                  <a:srgbClr val="FF0000"/>
                </a:solidFill>
              </a:rPr>
              <a:t> </a:t>
            </a:r>
            <a:r>
              <a:rPr lang="en-US" b="1" dirty="0" smtClean="0">
                <a:solidFill>
                  <a:srgbClr val="00B0F0"/>
                </a:solidFill>
              </a:rPr>
              <a:t>Router</a:t>
            </a:r>
            <a:endParaRPr lang="en-US" b="1" dirty="0">
              <a:solidFill>
                <a:srgbClr val="00B0F0"/>
              </a:solidFill>
            </a:endParaRPr>
          </a:p>
        </p:txBody>
      </p:sp>
      <p:sp>
        <p:nvSpPr>
          <p:cNvPr id="18" name="TextBox 17"/>
          <p:cNvSpPr txBox="1"/>
          <p:nvPr/>
        </p:nvSpPr>
        <p:spPr>
          <a:xfrm>
            <a:off x="6858000" y="3810000"/>
            <a:ext cx="1531188" cy="369332"/>
          </a:xfrm>
          <a:prstGeom prst="rect">
            <a:avLst/>
          </a:prstGeom>
          <a:noFill/>
        </p:spPr>
        <p:txBody>
          <a:bodyPr wrap="none" rtlCol="0">
            <a:spAutoFit/>
          </a:bodyPr>
          <a:lstStyle/>
          <a:p>
            <a:r>
              <a:rPr lang="en-US" b="1" dirty="0" smtClean="0">
                <a:solidFill>
                  <a:srgbClr val="00B0F0"/>
                </a:solidFill>
              </a:rPr>
              <a:t>Photocopier</a:t>
            </a:r>
            <a:endParaRPr lang="en-US" b="1" dirty="0">
              <a:solidFill>
                <a:srgbClr val="00B0F0"/>
              </a:solidFill>
            </a:endParaRPr>
          </a:p>
        </p:txBody>
      </p:sp>
      <p:pic>
        <p:nvPicPr>
          <p:cNvPr id="19" name="Picture 18" descr="network.jpg"/>
          <p:cNvPicPr>
            <a:picLocks noChangeAspect="1"/>
          </p:cNvPicPr>
          <p:nvPr/>
        </p:nvPicPr>
        <p:blipFill>
          <a:blip r:embed="rId7" cstate="print">
            <a:clrChange>
              <a:clrFrom>
                <a:srgbClr val="FFFFFF"/>
              </a:clrFrom>
              <a:clrTo>
                <a:srgbClr val="FFFFFF">
                  <a:alpha val="0"/>
                </a:srgbClr>
              </a:clrTo>
            </a:clrChange>
          </a:blip>
          <a:srcRect t="17778" b="18222"/>
          <a:stretch>
            <a:fillRect/>
          </a:stretch>
        </p:blipFill>
        <p:spPr>
          <a:xfrm>
            <a:off x="3352800" y="2133600"/>
            <a:ext cx="2143125" cy="1143000"/>
          </a:xfrm>
          <a:prstGeom prst="rect">
            <a:avLst/>
          </a:prstGeom>
        </p:spPr>
      </p:pic>
      <p:sp>
        <p:nvSpPr>
          <p:cNvPr id="20" name="TextBox 19"/>
          <p:cNvSpPr txBox="1"/>
          <p:nvPr/>
        </p:nvSpPr>
        <p:spPr>
          <a:xfrm>
            <a:off x="3352801" y="1828800"/>
            <a:ext cx="1685077" cy="369332"/>
          </a:xfrm>
          <a:prstGeom prst="rect">
            <a:avLst/>
          </a:prstGeom>
          <a:noFill/>
        </p:spPr>
        <p:txBody>
          <a:bodyPr wrap="none" rtlCol="0">
            <a:spAutoFit/>
          </a:bodyPr>
          <a:lstStyle/>
          <a:p>
            <a:r>
              <a:rPr lang="en-US" b="1" dirty="0" smtClean="0">
                <a:solidFill>
                  <a:srgbClr val="00B0F0"/>
                </a:solidFill>
              </a:rPr>
              <a:t>Network Card</a:t>
            </a:r>
            <a:endParaRPr lang="en-US" b="1" dirty="0">
              <a:solidFill>
                <a:srgbClr val="00B0F0"/>
              </a:solidFill>
            </a:endParaRPr>
          </a:p>
        </p:txBody>
      </p:sp>
      <p:pic>
        <p:nvPicPr>
          <p:cNvPr id="21" name="Picture 20" descr="Wireless-Network-Card.jpg"/>
          <p:cNvPicPr>
            <a:picLocks noChangeAspect="1"/>
          </p:cNvPicPr>
          <p:nvPr/>
        </p:nvPicPr>
        <p:blipFill>
          <a:blip r:embed="rId8" cstate="print">
            <a:clrChange>
              <a:clrFrom>
                <a:srgbClr val="FFFFFF"/>
              </a:clrFrom>
              <a:clrTo>
                <a:srgbClr val="FFFFFF">
                  <a:alpha val="0"/>
                </a:srgbClr>
              </a:clrTo>
            </a:clrChange>
          </a:blip>
          <a:stretch>
            <a:fillRect/>
          </a:stretch>
        </p:blipFill>
        <p:spPr>
          <a:xfrm>
            <a:off x="4038600" y="3276600"/>
            <a:ext cx="1447800" cy="1148934"/>
          </a:xfrm>
          <a:prstGeom prst="rect">
            <a:avLst/>
          </a:prstGeom>
        </p:spPr>
      </p:pic>
      <p:sp>
        <p:nvSpPr>
          <p:cNvPr id="22" name="TextBox 21"/>
          <p:cNvSpPr txBox="1"/>
          <p:nvPr/>
        </p:nvSpPr>
        <p:spPr>
          <a:xfrm>
            <a:off x="3657601" y="4267200"/>
            <a:ext cx="1721497" cy="369332"/>
          </a:xfrm>
          <a:prstGeom prst="rect">
            <a:avLst/>
          </a:prstGeom>
          <a:noFill/>
        </p:spPr>
        <p:txBody>
          <a:bodyPr wrap="none" rtlCol="0">
            <a:spAutoFit/>
          </a:bodyPr>
          <a:lstStyle/>
          <a:p>
            <a:r>
              <a:rPr lang="en-US" b="1" dirty="0" smtClean="0">
                <a:solidFill>
                  <a:srgbClr val="00B0F0"/>
                </a:solidFill>
              </a:rPr>
              <a:t>Wireless</a:t>
            </a:r>
            <a:r>
              <a:rPr lang="en-US" b="1" dirty="0" smtClean="0">
                <a:solidFill>
                  <a:srgbClr val="FF0000"/>
                </a:solidFill>
              </a:rPr>
              <a:t> </a:t>
            </a:r>
            <a:r>
              <a:rPr lang="en-US" b="1" dirty="0" smtClean="0">
                <a:solidFill>
                  <a:srgbClr val="00B0F0"/>
                </a:solidFill>
              </a:rPr>
              <a:t>Card</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eaLnBrk="0" hangingPunct="0">
              <a:defRPr/>
            </a:pPr>
            <a:r>
              <a:rPr lang="en-US" sz="3200" b="1" cap="small" dirty="0" smtClean="0">
                <a:solidFill>
                  <a:schemeClr val="bg1"/>
                </a:solidFill>
                <a:latin typeface="+mj-lt"/>
                <a:ea typeface="+mj-ea"/>
                <a:cs typeface="+mj-cs"/>
              </a:rPr>
              <a:t>Sound</a:t>
            </a:r>
            <a:r>
              <a:rPr lang="en-US" sz="3200" b="1" cap="small" dirty="0" smtClean="0">
                <a:solidFill>
                  <a:srgbClr val="00B050"/>
                </a:solidFill>
                <a:latin typeface="+mj-lt"/>
                <a:ea typeface="+mj-ea"/>
                <a:cs typeface="+mj-cs"/>
              </a:rPr>
              <a:t> </a:t>
            </a:r>
            <a:r>
              <a:rPr lang="en-US" sz="3200" b="1" cap="small" dirty="0" smtClean="0">
                <a:solidFill>
                  <a:schemeClr val="bg1"/>
                </a:solidFill>
                <a:latin typeface="+mj-lt"/>
                <a:ea typeface="+mj-ea"/>
                <a:cs typeface="+mj-cs"/>
              </a:rPr>
              <a:t>card</a:t>
            </a:r>
            <a:endParaRPr lang="en-US" sz="3200" b="1" cap="small" dirty="0">
              <a:solidFill>
                <a:schemeClr val="bg1"/>
              </a:solidFill>
              <a:latin typeface="+mj-lt"/>
              <a:ea typeface="+mj-ea"/>
              <a:cs typeface="+mj-cs"/>
            </a:endParaRPr>
          </a:p>
        </p:txBody>
      </p:sp>
      <p:sp>
        <p:nvSpPr>
          <p:cNvPr id="48131" name="Content Placeholder 2"/>
          <p:cNvSpPr>
            <a:spLocks noGrp="1"/>
          </p:cNvSpPr>
          <p:nvPr>
            <p:ph idx="1"/>
          </p:nvPr>
        </p:nvSpPr>
        <p:spPr>
          <a:xfrm>
            <a:off x="457200" y="3048000"/>
            <a:ext cx="8686800" cy="2743200"/>
          </a:xfrm>
        </p:spPr>
        <p:txBody>
          <a:bodyPr>
            <a:normAutofit lnSpcReduction="10000"/>
          </a:bodyPr>
          <a:lstStyle/>
          <a:p>
            <a:pPr marL="0" indent="0">
              <a:buNone/>
            </a:pPr>
            <a:endParaRPr lang="en-US" sz="2000" dirty="0" smtClean="0"/>
          </a:p>
          <a:p>
            <a:pPr marL="0" indent="0">
              <a:buNone/>
            </a:pPr>
            <a:r>
              <a:rPr lang="en-US" sz="2000" dirty="0" smtClean="0"/>
              <a:t>It is display screen that allows commands to be entered by touching the screen.</a:t>
            </a:r>
          </a:p>
          <a:p>
            <a:pPr marL="0" indent="0">
              <a:buNone/>
            </a:pPr>
            <a:r>
              <a:rPr lang="en-US" sz="2000" dirty="0" smtClean="0"/>
              <a:t> </a:t>
            </a:r>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Touch screens are generally used in the locations such as airports and hotels to display certain type of menu.</a:t>
            </a:r>
            <a:endParaRPr lang="en-US" sz="2000" b="1" dirty="0" smtClean="0"/>
          </a:p>
        </p:txBody>
      </p:sp>
      <p:sp>
        <p:nvSpPr>
          <p:cNvPr id="10" name="Content Placeholder 2"/>
          <p:cNvSpPr txBox="1">
            <a:spLocks/>
          </p:cNvSpPr>
          <p:nvPr/>
        </p:nvSpPr>
        <p:spPr bwMode="auto">
          <a:xfrm>
            <a:off x="304800" y="1066800"/>
            <a:ext cx="8153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ts val="600"/>
              </a:spcBef>
              <a:buClr>
                <a:schemeClr val="accent1"/>
              </a:buClr>
              <a:buSzPct val="70000"/>
              <a:defRPr/>
            </a:pPr>
            <a:r>
              <a:rPr lang="en-US" sz="2000" dirty="0" smtClean="0">
                <a:latin typeface="+mn-lt"/>
                <a:cs typeface="+mn-cs"/>
              </a:rPr>
              <a:t>Also known as an </a:t>
            </a:r>
            <a:r>
              <a:rPr lang="en-US" sz="2000" b="1" dirty="0" smtClean="0">
                <a:solidFill>
                  <a:srgbClr val="00B0F0"/>
                </a:solidFill>
                <a:latin typeface="+mn-lt"/>
                <a:cs typeface="+mn-cs"/>
              </a:rPr>
              <a:t>audio card</a:t>
            </a:r>
            <a:r>
              <a:rPr lang="en-US" sz="2000" dirty="0" smtClean="0">
                <a:latin typeface="+mn-lt"/>
                <a:cs typeface="+mn-cs"/>
              </a:rPr>
              <a:t>, is an internal computer expansion card that facilitates the input and output of audio signals to and from a computer </a:t>
            </a:r>
          </a:p>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itle 1"/>
          <p:cNvSpPr txBox="1">
            <a:spLocks/>
          </p:cNvSpPr>
          <p:nvPr/>
        </p:nvSpPr>
        <p:spPr>
          <a:xfrm>
            <a:off x="533400" y="2895600"/>
            <a:ext cx="8229600" cy="609600"/>
          </a:xfrm>
          <a:prstGeom prst="rect">
            <a:avLst/>
          </a:prstGeom>
        </p:spPr>
        <p:txBody>
          <a:bodyPr>
            <a:normAutofit/>
          </a:bodyPr>
          <a:lstStyle/>
          <a:p>
            <a:pPr eaLnBrk="0" hangingPunct="0">
              <a:defRPr/>
            </a:pPr>
            <a:r>
              <a:rPr lang="en-US" sz="3200" b="1" cap="small" dirty="0" smtClean="0">
                <a:solidFill>
                  <a:srgbClr val="00B0F0"/>
                </a:solidFill>
                <a:latin typeface="+mj-lt"/>
                <a:ea typeface="+mj-ea"/>
                <a:cs typeface="+mj-cs"/>
              </a:rPr>
              <a:t>Touch screen</a:t>
            </a:r>
            <a:endParaRPr lang="en-US" sz="3200" b="1" cap="small" dirty="0">
              <a:solidFill>
                <a:srgbClr val="00B0F0"/>
              </a:solidFill>
              <a:latin typeface="+mj-lt"/>
              <a:ea typeface="+mj-ea"/>
              <a:cs typeface="+mj-cs"/>
            </a:endParaRPr>
          </a:p>
        </p:txBody>
      </p:sp>
      <p:pic>
        <p:nvPicPr>
          <p:cNvPr id="6" name="Picture 5" descr="TouchScreen 1.jpg"/>
          <p:cNvPicPr>
            <a:picLocks noChangeAspect="1"/>
          </p:cNvPicPr>
          <p:nvPr/>
        </p:nvPicPr>
        <p:blipFill>
          <a:blip r:embed="rId2" cstate="print">
            <a:clrChange>
              <a:clrFrom>
                <a:srgbClr val="FFFFFF"/>
              </a:clrFrom>
              <a:clrTo>
                <a:srgbClr val="FFFFFF">
                  <a:alpha val="0"/>
                </a:srgbClr>
              </a:clrTo>
            </a:clrChange>
          </a:blip>
          <a:srcRect r="16350"/>
          <a:stretch>
            <a:fillRect/>
          </a:stretch>
        </p:blipFill>
        <p:spPr>
          <a:xfrm>
            <a:off x="5791200" y="3733800"/>
            <a:ext cx="2133600" cy="1143000"/>
          </a:xfrm>
          <a:prstGeom prst="rect">
            <a:avLst/>
          </a:prstGeom>
        </p:spPr>
      </p:pic>
      <p:pic>
        <p:nvPicPr>
          <p:cNvPr id="7" name="Picture 6" descr="Sound Card.jpg"/>
          <p:cNvPicPr/>
          <p:nvPr/>
        </p:nvPicPr>
        <p:blipFill>
          <a:blip r:embed="rId3" cstate="print">
            <a:clrChange>
              <a:clrFrom>
                <a:srgbClr val="FFFFFF"/>
              </a:clrFrom>
              <a:clrTo>
                <a:srgbClr val="FFFFFF">
                  <a:alpha val="0"/>
                </a:srgbClr>
              </a:clrTo>
            </a:clrChange>
          </a:blip>
          <a:srcRect r="2711"/>
          <a:stretch>
            <a:fillRect/>
          </a:stretch>
        </p:blipFill>
        <p:spPr>
          <a:xfrm>
            <a:off x="4953000" y="2133600"/>
            <a:ext cx="3581400" cy="1295400"/>
          </a:xfrm>
          <a:prstGeom prst="rect">
            <a:avLst/>
          </a:prstGeom>
        </p:spPr>
      </p:pic>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GENERATIONS</a:t>
            </a:r>
            <a:endParaRPr lang="en-US" dirty="0"/>
          </a:p>
        </p:txBody>
      </p:sp>
      <p:sp>
        <p:nvSpPr>
          <p:cNvPr id="3" name="Content Placeholder 2"/>
          <p:cNvSpPr>
            <a:spLocks noGrp="1"/>
          </p:cNvSpPr>
          <p:nvPr>
            <p:ph idx="1"/>
          </p:nvPr>
        </p:nvSpPr>
        <p:spPr/>
        <p:txBody>
          <a:bodyPr>
            <a:normAutofit/>
          </a:bodyPr>
          <a:lstStyle/>
          <a:p>
            <a:r>
              <a:rPr lang="en-US" sz="4000" b="1" dirty="0" smtClean="0"/>
              <a:t>FIRST GENERATION : 1949-54</a:t>
            </a:r>
          </a:p>
          <a:p>
            <a:r>
              <a:rPr lang="en-US" sz="4000" b="1" dirty="0" smtClean="0">
                <a:solidFill>
                  <a:srgbClr val="7030A0"/>
                </a:solidFill>
              </a:rPr>
              <a:t>SECOND GENERATION :1954-64</a:t>
            </a:r>
          </a:p>
          <a:p>
            <a:r>
              <a:rPr lang="en-US" sz="4000" b="1" dirty="0" smtClean="0">
                <a:solidFill>
                  <a:srgbClr val="FF0000"/>
                </a:solidFill>
              </a:rPr>
              <a:t>THIRD GENERATION :1964-80</a:t>
            </a:r>
          </a:p>
          <a:p>
            <a:r>
              <a:rPr lang="en-US" sz="4000" b="1" dirty="0" smtClean="0">
                <a:solidFill>
                  <a:srgbClr val="00B050"/>
                </a:solidFill>
              </a:rPr>
              <a:t>FOURTH GENERATION :1980-2000</a:t>
            </a:r>
          </a:p>
          <a:p>
            <a:r>
              <a:rPr lang="en-US" sz="4000" b="1" dirty="0" smtClean="0">
                <a:solidFill>
                  <a:schemeClr val="tx2">
                    <a:lumMod val="75000"/>
                  </a:schemeClr>
                </a:solidFill>
              </a:rPr>
              <a:t>FIFTH GENARATION:2000 ONWARDS</a:t>
            </a:r>
            <a:endParaRPr lang="en-US" sz="4000" b="1" dirty="0">
              <a:solidFill>
                <a:schemeClr val="tx2">
                  <a:lumMod val="75000"/>
                </a:schemeClr>
              </a:solidFill>
            </a:endParaRPr>
          </a:p>
        </p:txBody>
      </p:sp>
    </p:spTree>
    <p:extLst>
      <p:ext uri="{BB962C8B-B14F-4D97-AF65-F5344CB8AC3E}">
        <p14:creationId xmlns:p14="http://schemas.microsoft.com/office/powerpoint/2010/main" val="1084366733"/>
      </p:ext>
    </p:extLst>
  </p:cSld>
  <p:clrMapOvr>
    <a:masterClrMapping/>
  </p:clrMapOvr>
  <p:transition>
    <p:whee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Storage devices</a:t>
            </a:r>
            <a:endParaRPr lang="en-US" sz="3200" b="1" cap="small" dirty="0">
              <a:solidFill>
                <a:schemeClr val="bg1"/>
              </a:solidFill>
              <a:latin typeface="+mj-lt"/>
              <a:ea typeface="+mj-ea"/>
              <a:cs typeface="+mj-cs"/>
            </a:endParaRPr>
          </a:p>
        </p:txBody>
      </p:sp>
      <p:sp>
        <p:nvSpPr>
          <p:cNvPr id="47107" name="Content Placeholder 2"/>
          <p:cNvSpPr>
            <a:spLocks noGrp="1"/>
          </p:cNvSpPr>
          <p:nvPr>
            <p:ph idx="1"/>
          </p:nvPr>
        </p:nvSpPr>
        <p:spPr>
          <a:xfrm>
            <a:off x="457200" y="685800"/>
            <a:ext cx="8153400" cy="1143000"/>
          </a:xfrm>
        </p:spPr>
        <p:txBody>
          <a:bodyPr/>
          <a:lstStyle/>
          <a:p>
            <a:pPr marL="0" indent="0">
              <a:buNone/>
            </a:pPr>
            <a:r>
              <a:rPr lang="en-US" sz="2000" dirty="0" smtClean="0"/>
              <a:t>A storage device is a device that is used to store the information such as hard disk drive, flash drive, floppy disk and the tape drive.</a:t>
            </a:r>
            <a:endParaRPr lang="en-US" sz="2000" dirty="0"/>
          </a:p>
        </p:txBody>
      </p:sp>
      <p:pic>
        <p:nvPicPr>
          <p:cNvPr id="9" name="Picture 8" descr="Sony_blank_CD-R_DVD_R_CDR_DVDR.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066801" y="2743200"/>
            <a:ext cx="1267460" cy="1219200"/>
          </a:xfrm>
          <a:prstGeom prst="rect">
            <a:avLst/>
          </a:prstGeom>
        </p:spPr>
      </p:pic>
      <p:pic>
        <p:nvPicPr>
          <p:cNvPr id="10" name="Picture 9" descr="pendrive.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648200" y="1752600"/>
            <a:ext cx="1752600" cy="1295400"/>
          </a:xfrm>
          <a:prstGeom prst="rect">
            <a:avLst/>
          </a:prstGeom>
        </p:spPr>
      </p:pic>
      <p:pic>
        <p:nvPicPr>
          <p:cNvPr id="11" name="Picture 10" descr="Seagate-Hard-Disk.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28600" y="1524000"/>
            <a:ext cx="2133600" cy="1077318"/>
          </a:xfrm>
          <a:prstGeom prst="rect">
            <a:avLst/>
          </a:prstGeom>
        </p:spPr>
      </p:pic>
      <p:pic>
        <p:nvPicPr>
          <p:cNvPr id="12" name="Picture 11" descr="K51-2312-call01-sp.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858000" y="3276600"/>
            <a:ext cx="1752600" cy="1752600"/>
          </a:xfrm>
          <a:prstGeom prst="rect">
            <a:avLst/>
          </a:prstGeom>
        </p:spPr>
      </p:pic>
      <p:pic>
        <p:nvPicPr>
          <p:cNvPr id="13" name="Picture 12" descr="hddvd.jpg"/>
          <p:cNvPicPr>
            <a:picLocks noChangeAspect="1"/>
          </p:cNvPicPr>
          <p:nvPr/>
        </p:nvPicPr>
        <p:blipFill>
          <a:blip r:embed="rId6" cstate="print"/>
          <a:stretch>
            <a:fillRect/>
          </a:stretch>
        </p:blipFill>
        <p:spPr>
          <a:xfrm>
            <a:off x="4495800" y="3352800"/>
            <a:ext cx="1676400" cy="1676400"/>
          </a:xfrm>
          <a:prstGeom prst="rect">
            <a:avLst/>
          </a:prstGeom>
        </p:spPr>
      </p:pic>
      <p:pic>
        <p:nvPicPr>
          <p:cNvPr id="14" name="Picture 13" descr="11971247721832263295Sabathius_3.5_Floppy_Disk_Blue_No_label.svg.med.png"/>
          <p:cNvPicPr>
            <a:picLocks noChangeAspect="1"/>
          </p:cNvPicPr>
          <p:nvPr/>
        </p:nvPicPr>
        <p:blipFill>
          <a:blip r:embed="rId7" cstate="print"/>
          <a:stretch>
            <a:fillRect/>
          </a:stretch>
        </p:blipFill>
        <p:spPr>
          <a:xfrm>
            <a:off x="6553200" y="1676400"/>
            <a:ext cx="1676400" cy="1143000"/>
          </a:xfrm>
          <a:prstGeom prst="rect">
            <a:avLst/>
          </a:prstGeom>
        </p:spPr>
      </p:pic>
      <p:sp>
        <p:nvSpPr>
          <p:cNvPr id="15" name="TextBox 14"/>
          <p:cNvSpPr txBox="1"/>
          <p:nvPr/>
        </p:nvSpPr>
        <p:spPr>
          <a:xfrm>
            <a:off x="304800" y="2514600"/>
            <a:ext cx="1261884" cy="369332"/>
          </a:xfrm>
          <a:prstGeom prst="rect">
            <a:avLst/>
          </a:prstGeom>
          <a:noFill/>
        </p:spPr>
        <p:txBody>
          <a:bodyPr wrap="none" rtlCol="0">
            <a:spAutoFit/>
          </a:bodyPr>
          <a:lstStyle/>
          <a:p>
            <a:r>
              <a:rPr lang="en-US" b="1" dirty="0" smtClean="0">
                <a:solidFill>
                  <a:srgbClr val="00B0F0"/>
                </a:solidFill>
              </a:rPr>
              <a:t>Hard Disk</a:t>
            </a:r>
            <a:endParaRPr lang="en-US" b="1" dirty="0">
              <a:solidFill>
                <a:srgbClr val="00B0F0"/>
              </a:solidFill>
            </a:endParaRPr>
          </a:p>
        </p:txBody>
      </p:sp>
      <p:sp>
        <p:nvSpPr>
          <p:cNvPr id="16" name="TextBox 15"/>
          <p:cNvSpPr txBox="1"/>
          <p:nvPr/>
        </p:nvSpPr>
        <p:spPr>
          <a:xfrm>
            <a:off x="1066801" y="4038600"/>
            <a:ext cx="1723549" cy="369332"/>
          </a:xfrm>
          <a:prstGeom prst="rect">
            <a:avLst/>
          </a:prstGeom>
          <a:noFill/>
        </p:spPr>
        <p:txBody>
          <a:bodyPr wrap="none" rtlCol="0">
            <a:spAutoFit/>
          </a:bodyPr>
          <a:lstStyle/>
          <a:p>
            <a:r>
              <a:rPr lang="en-US" b="1" dirty="0" smtClean="0">
                <a:solidFill>
                  <a:srgbClr val="00B0F0"/>
                </a:solidFill>
              </a:rPr>
              <a:t>Compact</a:t>
            </a:r>
            <a:r>
              <a:rPr lang="en-US" b="1" dirty="0" smtClean="0">
                <a:solidFill>
                  <a:srgbClr val="FF0000"/>
                </a:solidFill>
              </a:rPr>
              <a:t> </a:t>
            </a:r>
            <a:r>
              <a:rPr lang="en-US" b="1" dirty="0" smtClean="0">
                <a:solidFill>
                  <a:srgbClr val="00B0F0"/>
                </a:solidFill>
              </a:rPr>
              <a:t>Disc</a:t>
            </a:r>
            <a:endParaRPr lang="en-US" b="1" dirty="0">
              <a:solidFill>
                <a:srgbClr val="00B0F0"/>
              </a:solidFill>
            </a:endParaRPr>
          </a:p>
        </p:txBody>
      </p:sp>
      <p:sp>
        <p:nvSpPr>
          <p:cNvPr id="17" name="TextBox 16"/>
          <p:cNvSpPr txBox="1"/>
          <p:nvPr/>
        </p:nvSpPr>
        <p:spPr>
          <a:xfrm>
            <a:off x="4648200" y="5029200"/>
            <a:ext cx="1531188" cy="369332"/>
          </a:xfrm>
          <a:prstGeom prst="rect">
            <a:avLst/>
          </a:prstGeom>
          <a:noFill/>
        </p:spPr>
        <p:txBody>
          <a:bodyPr wrap="none" rtlCol="0">
            <a:spAutoFit/>
          </a:bodyPr>
          <a:lstStyle/>
          <a:p>
            <a:r>
              <a:rPr lang="en-US" b="1" dirty="0" smtClean="0">
                <a:solidFill>
                  <a:srgbClr val="00B0F0"/>
                </a:solidFill>
              </a:rPr>
              <a:t>Blu-ray DVD</a:t>
            </a:r>
            <a:endParaRPr lang="en-US" b="1" dirty="0">
              <a:solidFill>
                <a:srgbClr val="00B0F0"/>
              </a:solidFill>
            </a:endParaRPr>
          </a:p>
        </p:txBody>
      </p:sp>
      <p:sp>
        <p:nvSpPr>
          <p:cNvPr id="18" name="TextBox 17"/>
          <p:cNvSpPr txBox="1"/>
          <p:nvPr/>
        </p:nvSpPr>
        <p:spPr>
          <a:xfrm>
            <a:off x="6400802" y="5105400"/>
            <a:ext cx="2454583" cy="923330"/>
          </a:xfrm>
          <a:prstGeom prst="rect">
            <a:avLst/>
          </a:prstGeom>
          <a:noFill/>
        </p:spPr>
        <p:txBody>
          <a:bodyPr wrap="square" rtlCol="0">
            <a:spAutoFit/>
          </a:bodyPr>
          <a:lstStyle/>
          <a:p>
            <a:r>
              <a:rPr lang="en-US" b="1" dirty="0" smtClean="0">
                <a:solidFill>
                  <a:srgbClr val="00B0F0"/>
                </a:solidFill>
              </a:rPr>
              <a:t>Digital Versatile Disc</a:t>
            </a:r>
          </a:p>
          <a:p>
            <a:pPr algn="ctr"/>
            <a:r>
              <a:rPr lang="en-US" b="1" dirty="0" smtClean="0">
                <a:solidFill>
                  <a:srgbClr val="00B0F0"/>
                </a:solidFill>
              </a:rPr>
              <a:t>Or </a:t>
            </a:r>
          </a:p>
          <a:p>
            <a:pPr algn="ctr"/>
            <a:r>
              <a:rPr lang="en-US" b="1" dirty="0" smtClean="0">
                <a:solidFill>
                  <a:srgbClr val="00B0F0"/>
                </a:solidFill>
              </a:rPr>
              <a:t>Digital Video Disc</a:t>
            </a:r>
          </a:p>
        </p:txBody>
      </p:sp>
      <p:sp>
        <p:nvSpPr>
          <p:cNvPr id="19" name="TextBox 18"/>
          <p:cNvSpPr txBox="1"/>
          <p:nvPr/>
        </p:nvSpPr>
        <p:spPr>
          <a:xfrm>
            <a:off x="6553201" y="2819400"/>
            <a:ext cx="1903085" cy="369332"/>
          </a:xfrm>
          <a:prstGeom prst="rect">
            <a:avLst/>
          </a:prstGeom>
          <a:noFill/>
        </p:spPr>
        <p:txBody>
          <a:bodyPr wrap="none" rtlCol="0">
            <a:spAutoFit/>
          </a:bodyPr>
          <a:lstStyle/>
          <a:p>
            <a:r>
              <a:rPr lang="en-US" b="1" dirty="0" smtClean="0">
                <a:solidFill>
                  <a:srgbClr val="00B0F0"/>
                </a:solidFill>
              </a:rPr>
              <a:t>Floppy Diskette</a:t>
            </a:r>
            <a:endParaRPr lang="en-US" b="1" dirty="0">
              <a:solidFill>
                <a:srgbClr val="00B0F0"/>
              </a:solidFill>
            </a:endParaRPr>
          </a:p>
        </p:txBody>
      </p:sp>
      <p:sp>
        <p:nvSpPr>
          <p:cNvPr id="20" name="TextBox 19"/>
          <p:cNvSpPr txBox="1"/>
          <p:nvPr/>
        </p:nvSpPr>
        <p:spPr>
          <a:xfrm>
            <a:off x="4495800" y="2819400"/>
            <a:ext cx="1249060" cy="369332"/>
          </a:xfrm>
          <a:prstGeom prst="rect">
            <a:avLst/>
          </a:prstGeom>
          <a:noFill/>
        </p:spPr>
        <p:txBody>
          <a:bodyPr wrap="none" rtlCol="0">
            <a:spAutoFit/>
          </a:bodyPr>
          <a:lstStyle/>
          <a:p>
            <a:r>
              <a:rPr lang="en-US" b="1" dirty="0" smtClean="0">
                <a:solidFill>
                  <a:srgbClr val="00B0F0"/>
                </a:solidFill>
              </a:rPr>
              <a:t>Pen Drive</a:t>
            </a:r>
            <a:endParaRPr lang="en-US" b="1" dirty="0">
              <a:solidFill>
                <a:srgbClr val="00B0F0"/>
              </a:solidFill>
            </a:endParaRPr>
          </a:p>
        </p:txBody>
      </p:sp>
      <p:pic>
        <p:nvPicPr>
          <p:cNvPr id="21" name="Picture 20" descr="EMSD8GO2.JPG"/>
          <p:cNvPicPr>
            <a:picLocks noChangeAspect="1"/>
          </p:cNvPicPr>
          <p:nvPr/>
        </p:nvPicPr>
        <p:blipFill>
          <a:blip r:embed="rId8" cstate="print">
            <a:clrChange>
              <a:clrFrom>
                <a:srgbClr val="FFFFFF"/>
              </a:clrFrom>
              <a:clrTo>
                <a:srgbClr val="FFFFFF">
                  <a:alpha val="0"/>
                </a:srgbClr>
              </a:clrTo>
            </a:clrChange>
          </a:blip>
          <a:stretch>
            <a:fillRect/>
          </a:stretch>
        </p:blipFill>
        <p:spPr>
          <a:xfrm>
            <a:off x="2362200" y="2667001"/>
            <a:ext cx="2082800" cy="2082800"/>
          </a:xfrm>
          <a:prstGeom prst="rect">
            <a:avLst/>
          </a:prstGeom>
        </p:spPr>
      </p:pic>
      <p:sp>
        <p:nvSpPr>
          <p:cNvPr id="22" name="TextBox 21"/>
          <p:cNvSpPr txBox="1"/>
          <p:nvPr/>
        </p:nvSpPr>
        <p:spPr>
          <a:xfrm>
            <a:off x="2438401" y="4495801"/>
            <a:ext cx="1723549" cy="646331"/>
          </a:xfrm>
          <a:prstGeom prst="rect">
            <a:avLst/>
          </a:prstGeom>
          <a:noFill/>
        </p:spPr>
        <p:txBody>
          <a:bodyPr wrap="none" rtlCol="0">
            <a:spAutoFit/>
          </a:bodyPr>
          <a:lstStyle/>
          <a:p>
            <a:r>
              <a:rPr lang="en-US" b="1" dirty="0" smtClean="0">
                <a:solidFill>
                  <a:srgbClr val="00B0F0"/>
                </a:solidFill>
              </a:rPr>
              <a:t>Secure Digita</a:t>
            </a:r>
            <a:r>
              <a:rPr lang="en-US" b="1" dirty="0" smtClean="0">
                <a:solidFill>
                  <a:srgbClr val="FF0000"/>
                </a:solidFill>
              </a:rPr>
              <a:t>l</a:t>
            </a:r>
          </a:p>
          <a:p>
            <a:pPr algn="ctr"/>
            <a:r>
              <a:rPr lang="en-US" b="1" dirty="0" smtClean="0">
                <a:solidFill>
                  <a:srgbClr val="00B0F0"/>
                </a:solidFill>
              </a:rPr>
              <a:t>Card</a:t>
            </a:r>
          </a:p>
        </p:txBody>
      </p:sp>
      <p:pic>
        <p:nvPicPr>
          <p:cNvPr id="23" name="Picture 22" descr="product-17869.jpg"/>
          <p:cNvPicPr>
            <a:picLocks noChangeAspect="1"/>
          </p:cNvPicPr>
          <p:nvPr/>
        </p:nvPicPr>
        <p:blipFill>
          <a:blip r:embed="rId9" cstate="print">
            <a:clrChange>
              <a:clrFrom>
                <a:srgbClr val="FFFFFF"/>
              </a:clrFrom>
              <a:clrTo>
                <a:srgbClr val="FFFFFF">
                  <a:alpha val="0"/>
                </a:srgbClr>
              </a:clrTo>
            </a:clrChange>
          </a:blip>
          <a:stretch>
            <a:fillRect/>
          </a:stretch>
        </p:blipFill>
        <p:spPr>
          <a:xfrm>
            <a:off x="2895601" y="1447800"/>
            <a:ext cx="1428751" cy="1123950"/>
          </a:xfrm>
          <a:prstGeom prst="rect">
            <a:avLst/>
          </a:prstGeom>
        </p:spPr>
      </p:pic>
      <p:sp>
        <p:nvSpPr>
          <p:cNvPr id="24" name="TextBox 23"/>
          <p:cNvSpPr txBox="1"/>
          <p:nvPr/>
        </p:nvSpPr>
        <p:spPr>
          <a:xfrm>
            <a:off x="2743201" y="2286001"/>
            <a:ext cx="1723549" cy="646331"/>
          </a:xfrm>
          <a:prstGeom prst="rect">
            <a:avLst/>
          </a:prstGeom>
          <a:noFill/>
        </p:spPr>
        <p:txBody>
          <a:bodyPr wrap="none" rtlCol="0">
            <a:spAutoFit/>
          </a:bodyPr>
          <a:lstStyle/>
          <a:p>
            <a:r>
              <a:rPr lang="en-US" b="1" dirty="0" smtClean="0">
                <a:solidFill>
                  <a:srgbClr val="00B0F0"/>
                </a:solidFill>
              </a:rPr>
              <a:t>Secure Digital</a:t>
            </a:r>
          </a:p>
          <a:p>
            <a:pPr algn="ctr"/>
            <a:r>
              <a:rPr lang="en-US" b="1" dirty="0" smtClean="0">
                <a:solidFill>
                  <a:srgbClr val="00B0F0"/>
                </a:solidFill>
              </a:rPr>
              <a:t>Card</a:t>
            </a:r>
          </a:p>
        </p:txBody>
      </p:sp>
      <p:pic>
        <p:nvPicPr>
          <p:cNvPr id="25" name="Picture 24" descr="newzipdisk.jpg"/>
          <p:cNvPicPr>
            <a:picLocks noChangeAspect="1"/>
          </p:cNvPicPr>
          <p:nvPr/>
        </p:nvPicPr>
        <p:blipFill>
          <a:blip r:embed="rId10" cstate="print"/>
          <a:srcRect l="3993" t="4167"/>
          <a:stretch>
            <a:fillRect/>
          </a:stretch>
        </p:blipFill>
        <p:spPr>
          <a:xfrm>
            <a:off x="990600" y="4572000"/>
            <a:ext cx="1450976" cy="1371600"/>
          </a:xfrm>
          <a:prstGeom prst="rect">
            <a:avLst/>
          </a:prstGeom>
        </p:spPr>
      </p:pic>
      <p:sp>
        <p:nvSpPr>
          <p:cNvPr id="26" name="TextBox 25"/>
          <p:cNvSpPr txBox="1"/>
          <p:nvPr/>
        </p:nvSpPr>
        <p:spPr>
          <a:xfrm>
            <a:off x="1143000" y="5943600"/>
            <a:ext cx="1082348" cy="369332"/>
          </a:xfrm>
          <a:prstGeom prst="rect">
            <a:avLst/>
          </a:prstGeom>
          <a:noFill/>
        </p:spPr>
        <p:txBody>
          <a:bodyPr wrap="none" rtlCol="0">
            <a:spAutoFit/>
          </a:bodyPr>
          <a:lstStyle/>
          <a:p>
            <a:r>
              <a:rPr lang="en-US" b="1" dirty="0" smtClean="0">
                <a:solidFill>
                  <a:srgbClr val="00B0F0"/>
                </a:solidFill>
              </a:rPr>
              <a:t>Zip Disk</a:t>
            </a:r>
            <a:endParaRPr lang="en-US" b="1" dirty="0">
              <a:solidFill>
                <a:srgbClr val="00B0F0"/>
              </a:solidFill>
            </a:endParaRPr>
          </a:p>
        </p:txBody>
      </p:sp>
      <p:pic>
        <p:nvPicPr>
          <p:cNvPr id="27" name="Picture 26" descr="Afbeelding Summit PC card 20G.jpg"/>
          <p:cNvPicPr>
            <a:picLocks noChangeAspect="1"/>
          </p:cNvPicPr>
          <p:nvPr/>
        </p:nvPicPr>
        <p:blipFill>
          <a:blip r:embed="rId11" cstate="print">
            <a:clrChange>
              <a:clrFrom>
                <a:srgbClr val="FFFFFF"/>
              </a:clrFrom>
              <a:clrTo>
                <a:srgbClr val="FFFFFF">
                  <a:alpha val="0"/>
                </a:srgbClr>
              </a:clrTo>
            </a:clrChange>
          </a:blip>
          <a:stretch>
            <a:fillRect/>
          </a:stretch>
        </p:blipFill>
        <p:spPr>
          <a:xfrm rot="20106026">
            <a:off x="2696807" y="4923194"/>
            <a:ext cx="1676400" cy="1676400"/>
          </a:xfrm>
          <a:prstGeom prst="rect">
            <a:avLst/>
          </a:prstGeom>
        </p:spPr>
      </p:pic>
      <p:sp>
        <p:nvSpPr>
          <p:cNvPr id="28" name="TextBox 27"/>
          <p:cNvSpPr txBox="1"/>
          <p:nvPr/>
        </p:nvSpPr>
        <p:spPr>
          <a:xfrm>
            <a:off x="4238828" y="5867400"/>
            <a:ext cx="1095172" cy="369332"/>
          </a:xfrm>
          <a:prstGeom prst="rect">
            <a:avLst/>
          </a:prstGeom>
          <a:noFill/>
        </p:spPr>
        <p:txBody>
          <a:bodyPr wrap="none" rtlCol="0">
            <a:spAutoFit/>
          </a:bodyPr>
          <a:lstStyle/>
          <a:p>
            <a:r>
              <a:rPr lang="en-US" b="1" dirty="0" smtClean="0">
                <a:solidFill>
                  <a:srgbClr val="00B0F0"/>
                </a:solidFill>
              </a:rPr>
              <a:t>PC Card</a:t>
            </a:r>
            <a:endParaRPr lang="en-US"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eaLnBrk="0" hangingPunct="0">
              <a:defRPr/>
            </a:pPr>
            <a:r>
              <a:rPr lang="en-US" sz="3200" b="1" cap="small" dirty="0" smtClean="0">
                <a:solidFill>
                  <a:schemeClr val="bg1"/>
                </a:solidFill>
                <a:latin typeface="+mj-lt"/>
                <a:ea typeface="+mj-ea"/>
                <a:cs typeface="+mj-cs"/>
              </a:rPr>
              <a:t>Blu-ray dvd</a:t>
            </a:r>
            <a:endParaRPr lang="en-US" sz="3200" b="1" cap="small" dirty="0">
              <a:solidFill>
                <a:schemeClr val="bg1"/>
              </a:solidFill>
              <a:latin typeface="+mj-lt"/>
              <a:ea typeface="+mj-ea"/>
              <a:cs typeface="+mj-cs"/>
            </a:endParaRPr>
          </a:p>
        </p:txBody>
      </p:sp>
      <p:sp>
        <p:nvSpPr>
          <p:cNvPr id="48131" name="Content Placeholder 2"/>
          <p:cNvSpPr>
            <a:spLocks noGrp="1"/>
          </p:cNvSpPr>
          <p:nvPr>
            <p:ph idx="1"/>
          </p:nvPr>
        </p:nvSpPr>
        <p:spPr>
          <a:xfrm>
            <a:off x="914400" y="4343400"/>
            <a:ext cx="6096000" cy="1676400"/>
          </a:xfrm>
        </p:spPr>
        <p:txBody>
          <a:bodyPr>
            <a:normAutofit/>
          </a:bodyPr>
          <a:lstStyle/>
          <a:p>
            <a:pPr marL="0" indent="0">
              <a:buNone/>
            </a:pPr>
            <a:r>
              <a:rPr lang="en-US" sz="2000" dirty="0" smtClean="0"/>
              <a:t>. </a:t>
            </a:r>
          </a:p>
        </p:txBody>
      </p:sp>
      <p:sp>
        <p:nvSpPr>
          <p:cNvPr id="10" name="Content Placeholder 2"/>
          <p:cNvSpPr txBox="1">
            <a:spLocks/>
          </p:cNvSpPr>
          <p:nvPr/>
        </p:nvSpPr>
        <p:spPr bwMode="auto">
          <a:xfrm>
            <a:off x="457200" y="1143000"/>
            <a:ext cx="83058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Blu-ray</a:t>
            </a:r>
            <a:r>
              <a:rPr lang="en-US" sz="2000" dirty="0" smtClean="0">
                <a:latin typeface="+mn-lt"/>
                <a:cs typeface="+mn-cs"/>
              </a:rPr>
              <a:t> </a:t>
            </a:r>
            <a:r>
              <a:rPr lang="en-US" sz="2000" dirty="0" smtClean="0">
                <a:solidFill>
                  <a:srgbClr val="00B0F0"/>
                </a:solidFill>
                <a:latin typeface="+mn-lt"/>
                <a:cs typeface="+mn-cs"/>
              </a:rPr>
              <a:t>Disc </a:t>
            </a:r>
            <a:r>
              <a:rPr lang="en-US" sz="2000" dirty="0" smtClean="0">
                <a:latin typeface="+mn-lt"/>
                <a:cs typeface="+mn-cs"/>
              </a:rPr>
              <a:t>(official abbreviation </a:t>
            </a:r>
            <a:r>
              <a:rPr lang="en-US" sz="2000" b="1" dirty="0" smtClean="0">
                <a:solidFill>
                  <a:srgbClr val="00B0F0"/>
                </a:solidFill>
                <a:latin typeface="+mn-lt"/>
                <a:cs typeface="+mn-cs"/>
              </a:rPr>
              <a:t>BD</a:t>
            </a:r>
            <a:r>
              <a:rPr lang="en-US" sz="2000" dirty="0" smtClean="0">
                <a:latin typeface="+mn-lt"/>
                <a:cs typeface="+mn-cs"/>
              </a:rPr>
              <a:t>) is an optical disc storage medium designed to supersede the DVD format. </a:t>
            </a:r>
          </a:p>
          <a:p>
            <a:endParaRPr lang="en-US" sz="2000" dirty="0" smtClean="0">
              <a:latin typeface="+mn-lt"/>
              <a:cs typeface="+mn-cs"/>
            </a:endParaRPr>
          </a:p>
          <a:p>
            <a:r>
              <a:rPr lang="en-US" sz="2000" dirty="0" smtClean="0">
                <a:latin typeface="+mn-lt"/>
                <a:cs typeface="+mn-cs"/>
              </a:rPr>
              <a:t>The plastic disc is 120 mm in diameter and 1.2 mm thick, the same size as DVDs and CDs.</a:t>
            </a:r>
          </a:p>
          <a:p>
            <a:r>
              <a:rPr lang="en-US" sz="2000" dirty="0" smtClean="0">
                <a:latin typeface="+mn-lt"/>
                <a:cs typeface="+mn-cs"/>
              </a:rPr>
              <a:t> </a:t>
            </a:r>
          </a:p>
          <a:p>
            <a:r>
              <a:rPr lang="en-US" sz="2000" b="1" dirty="0" smtClean="0">
                <a:solidFill>
                  <a:srgbClr val="00B0F0"/>
                </a:solidFill>
                <a:latin typeface="+mn-lt"/>
                <a:cs typeface="+mn-cs"/>
              </a:rPr>
              <a:t>Blu-ray</a:t>
            </a:r>
            <a:r>
              <a:rPr lang="en-US" sz="2000" dirty="0" smtClean="0">
                <a:solidFill>
                  <a:srgbClr val="00B0F0"/>
                </a:solidFill>
                <a:latin typeface="+mn-lt"/>
                <a:cs typeface="+mn-cs"/>
              </a:rPr>
              <a:t> </a:t>
            </a:r>
            <a:r>
              <a:rPr lang="en-US" sz="2000" b="1" dirty="0" smtClean="0">
                <a:solidFill>
                  <a:srgbClr val="00B0F0"/>
                </a:solidFill>
                <a:latin typeface="+mn-lt"/>
                <a:cs typeface="+mn-cs"/>
              </a:rPr>
              <a:t>Discs</a:t>
            </a:r>
            <a:r>
              <a:rPr lang="en-US" sz="2000" dirty="0" smtClean="0">
                <a:latin typeface="+mn-lt"/>
                <a:cs typeface="+mn-cs"/>
              </a:rPr>
              <a:t> contain 25 GB (23.31 GB) per layer, with dual layer discs (50 GB) being the norm for feature-length video discs. </a:t>
            </a:r>
          </a:p>
          <a:p>
            <a:endParaRPr lang="en-US" sz="2000" dirty="0" smtClean="0">
              <a:latin typeface="+mn-lt"/>
              <a:cs typeface="+mn-cs"/>
            </a:endParaRPr>
          </a:p>
          <a:p>
            <a:r>
              <a:rPr lang="en-US" sz="2000" dirty="0" smtClean="0">
                <a:latin typeface="+mn-lt"/>
                <a:cs typeface="+mn-cs"/>
              </a:rPr>
              <a:t>Triple layer discs (100 GB) and quadruple layers (128 GB) are available for BD-XL Blu-ray re-writer drives</a:t>
            </a:r>
          </a:p>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itle 1"/>
          <p:cNvSpPr txBox="1">
            <a:spLocks/>
          </p:cNvSpPr>
          <p:nvPr/>
        </p:nvSpPr>
        <p:spPr>
          <a:xfrm>
            <a:off x="914400" y="3810000"/>
            <a:ext cx="8229600" cy="609600"/>
          </a:xfrm>
          <a:prstGeom prst="rect">
            <a:avLst/>
          </a:prstGeom>
        </p:spPr>
        <p:txBody>
          <a:bodyPr>
            <a:normAutofit/>
          </a:bodyPr>
          <a:lstStyle/>
          <a:p>
            <a:pPr eaLnBrk="0" hangingPunct="0">
              <a:defRPr/>
            </a:pPr>
            <a:endParaRPr lang="en-US" sz="3200" b="1" cap="small" dirty="0">
              <a:solidFill>
                <a:srgbClr val="00B0F0"/>
              </a:solidFill>
              <a:latin typeface="+mj-lt"/>
              <a:ea typeface="+mj-ea"/>
              <a:cs typeface="+mj-cs"/>
            </a:endParaRPr>
          </a:p>
        </p:txBody>
      </p:sp>
      <p:pic>
        <p:nvPicPr>
          <p:cNvPr id="8" name="Picture 7" descr="recover-deleted-files-from-blu-ray-4.jpg"/>
          <p:cNvPicPr/>
          <p:nvPr/>
        </p:nvPicPr>
        <p:blipFill>
          <a:blip r:embed="rId2" cstate="print"/>
          <a:stretch>
            <a:fillRect/>
          </a:stretch>
        </p:blipFill>
        <p:spPr>
          <a:xfrm>
            <a:off x="3733800" y="4572000"/>
            <a:ext cx="2133600" cy="1666875"/>
          </a:xfrm>
          <a:prstGeom prst="rect">
            <a:avLst/>
          </a:prstGeom>
        </p:spPr>
      </p:pic>
      <p:sp>
        <p:nvSpPr>
          <p:cNvPr id="1026" name="Text Box 2"/>
          <p:cNvSpPr txBox="1">
            <a:spLocks noChangeArrowheads="1"/>
          </p:cNvSpPr>
          <p:nvPr/>
        </p:nvSpPr>
        <p:spPr bwMode="auto">
          <a:xfrm>
            <a:off x="1676400" y="5334000"/>
            <a:ext cx="1828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rgbClr val="00B0F0"/>
                </a:solidFill>
              </a:rPr>
              <a:t>Philips Double Layer 50GB</a:t>
            </a:r>
          </a:p>
        </p:txBody>
      </p:sp>
    </p:spTree>
  </p:cSld>
  <p:clrMapOvr>
    <a:masterClrMapping/>
  </p:clrMapOvr>
  <p:transition>
    <p:whee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9175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cap="small" dirty="0" smtClean="0">
                <a:solidFill>
                  <a:srgbClr val="00B0F0"/>
                </a:solidFill>
                <a:latin typeface="+mj-lt"/>
                <a:ea typeface="+mj-ea"/>
                <a:cs typeface="+mj-cs"/>
              </a:rPr>
              <a:t/>
            </a:r>
            <a:br>
              <a:rPr lang="en-US" b="1" cap="small" dirty="0" smtClean="0">
                <a:solidFill>
                  <a:srgbClr val="00B0F0"/>
                </a:solidFill>
                <a:latin typeface="+mj-lt"/>
                <a:ea typeface="+mj-ea"/>
                <a:cs typeface="+mj-cs"/>
              </a:rPr>
            </a:br>
            <a:r>
              <a:rPr lang="en-US" b="1" cap="small" dirty="0" smtClean="0">
                <a:solidFill>
                  <a:schemeClr val="bg1"/>
                </a:solidFill>
                <a:latin typeface="+mj-lt"/>
                <a:ea typeface="+mj-ea"/>
                <a:cs typeface="+mj-cs"/>
              </a:rPr>
              <a:t>THE ZIP DISK</a:t>
            </a:r>
            <a:r>
              <a:rPr lang="en-US" b="1" cap="small" dirty="0" smtClean="0">
                <a:solidFill>
                  <a:srgbClr val="00B0F0"/>
                </a:solidFill>
                <a:latin typeface="+mj-lt"/>
                <a:ea typeface="+mj-ea"/>
                <a:cs typeface="+mj-cs"/>
              </a:rPr>
              <a:t/>
            </a:r>
            <a:br>
              <a:rPr lang="en-US" b="1" cap="small" dirty="0" smtClean="0">
                <a:solidFill>
                  <a:srgbClr val="00B0F0"/>
                </a:solidFill>
                <a:latin typeface="+mj-lt"/>
                <a:ea typeface="+mj-ea"/>
                <a:cs typeface="+mj-cs"/>
              </a:rPr>
            </a:br>
            <a:endParaRPr lang="en-US" dirty="0"/>
          </a:p>
        </p:txBody>
      </p:sp>
      <p:sp>
        <p:nvSpPr>
          <p:cNvPr id="3" name="Subtitle 2"/>
          <p:cNvSpPr>
            <a:spLocks noGrp="1"/>
          </p:cNvSpPr>
          <p:nvPr>
            <p:ph type="subTitle" idx="1"/>
          </p:nvPr>
        </p:nvSpPr>
        <p:spPr>
          <a:xfrm>
            <a:off x="304800" y="1371600"/>
            <a:ext cx="8458200" cy="3048000"/>
          </a:xfrm>
        </p:spPr>
        <p:txBody>
          <a:bodyPr>
            <a:normAutofit fontScale="85000" lnSpcReduction="10000"/>
          </a:bodyPr>
          <a:lstStyle/>
          <a:p>
            <a:pPr algn="l"/>
            <a:r>
              <a:rPr lang="en-US" dirty="0" smtClean="0"/>
              <a:t>A </a:t>
            </a:r>
            <a:r>
              <a:rPr lang="en-US" b="1" dirty="0" smtClean="0">
                <a:solidFill>
                  <a:srgbClr val="00B0F0"/>
                </a:solidFill>
              </a:rPr>
              <a:t>zip disk </a:t>
            </a:r>
            <a:r>
              <a:rPr lang="en-US" dirty="0" smtClean="0"/>
              <a:t>is a computer hardware device that stores data. </a:t>
            </a:r>
          </a:p>
          <a:p>
            <a:pPr algn="l"/>
            <a:endParaRPr lang="en-US" dirty="0" smtClean="0"/>
          </a:p>
          <a:p>
            <a:pPr algn="l"/>
            <a:r>
              <a:rPr lang="en-US" dirty="0" smtClean="0"/>
              <a:t>A </a:t>
            </a:r>
            <a:r>
              <a:rPr lang="en-US" b="1" dirty="0" smtClean="0">
                <a:solidFill>
                  <a:srgbClr val="00B0F0"/>
                </a:solidFill>
              </a:rPr>
              <a:t>zip disk </a:t>
            </a:r>
            <a:r>
              <a:rPr lang="en-US" dirty="0" smtClean="0"/>
              <a:t>drive is somewhat like floppy disk drive, only that the size of disks inserted into the devices are different. </a:t>
            </a:r>
          </a:p>
          <a:p>
            <a:pPr algn="l"/>
            <a:endParaRPr lang="en-US" dirty="0" smtClean="0"/>
          </a:p>
          <a:p>
            <a:pPr algn="l"/>
            <a:r>
              <a:rPr lang="en-US" dirty="0" smtClean="0"/>
              <a:t>Where a normal floppy disk can hold about 1.44 megabytes of data, a zip disk can hold around 100 megabytes of data</a:t>
            </a:r>
            <a:endParaRPr lang="en-US" dirty="0"/>
          </a:p>
        </p:txBody>
      </p:sp>
      <p:pic>
        <p:nvPicPr>
          <p:cNvPr id="4" name="Picture 3" descr="Zip_disk.jpg"/>
          <p:cNvPicPr/>
          <p:nvPr/>
        </p:nvPicPr>
        <p:blipFill>
          <a:blip r:embed="rId2" cstate="print"/>
          <a:srcRect l="7538" t="6497" r="8177" b="5336"/>
          <a:stretch>
            <a:fillRect/>
          </a:stretch>
        </p:blipFill>
        <p:spPr>
          <a:xfrm>
            <a:off x="4191000" y="4572000"/>
            <a:ext cx="1676400" cy="1676400"/>
          </a:xfrm>
          <a:prstGeom prst="rect">
            <a:avLst/>
          </a:prstGeom>
        </p:spPr>
      </p:pic>
      <p:sp>
        <p:nvSpPr>
          <p:cNvPr id="5" name="Text Box 2"/>
          <p:cNvSpPr txBox="1">
            <a:spLocks noChangeArrowheads="1"/>
          </p:cNvSpPr>
          <p:nvPr/>
        </p:nvSpPr>
        <p:spPr bwMode="auto">
          <a:xfrm>
            <a:off x="2286000" y="5715000"/>
            <a:ext cx="1828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rgbClr val="00B0F0"/>
                </a:solidFill>
              </a:rPr>
              <a:t>Zip Disk</a:t>
            </a:r>
          </a:p>
        </p:txBody>
      </p:sp>
    </p:spTree>
  </p:cSld>
  <p:clrMapOvr>
    <a:masterClrMapping/>
  </p:clrMapOvr>
  <p:transition>
    <p:whee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eaLnBrk="0" hangingPunct="0">
              <a:defRPr/>
            </a:pPr>
            <a:r>
              <a:rPr lang="en-US" sz="3200" b="1" cap="small" dirty="0" smtClean="0">
                <a:solidFill>
                  <a:schemeClr val="bg1"/>
                </a:solidFill>
                <a:latin typeface="+mj-lt"/>
                <a:ea typeface="+mj-ea"/>
                <a:cs typeface="+mj-cs"/>
              </a:rPr>
              <a:t>User </a:t>
            </a:r>
            <a:r>
              <a:rPr lang="en-US" sz="3600" b="1" cap="small" dirty="0" smtClean="0">
                <a:solidFill>
                  <a:schemeClr val="bg1"/>
                </a:solidFill>
                <a:latin typeface="+mj-lt"/>
                <a:ea typeface="+mj-ea"/>
                <a:cs typeface="+mj-cs"/>
              </a:rPr>
              <a:t>Interface</a:t>
            </a:r>
            <a:endParaRPr lang="en-US" sz="3200" b="1" cap="small" dirty="0">
              <a:solidFill>
                <a:schemeClr val="bg1"/>
              </a:solidFill>
              <a:latin typeface="+mj-lt"/>
              <a:ea typeface="+mj-ea"/>
              <a:cs typeface="+mj-cs"/>
            </a:endParaRPr>
          </a:p>
        </p:txBody>
      </p:sp>
      <p:sp>
        <p:nvSpPr>
          <p:cNvPr id="48131" name="Content Placeholder 2"/>
          <p:cNvSpPr>
            <a:spLocks noGrp="1"/>
          </p:cNvSpPr>
          <p:nvPr>
            <p:ph idx="1"/>
          </p:nvPr>
        </p:nvSpPr>
        <p:spPr>
          <a:xfrm>
            <a:off x="609600" y="2743200"/>
            <a:ext cx="8153400" cy="2438400"/>
          </a:xfrm>
        </p:spPr>
        <p:txBody>
          <a:bodyPr>
            <a:normAutofit/>
          </a:bodyPr>
          <a:lstStyle/>
          <a:p>
            <a:pPr marL="0" indent="0">
              <a:buNone/>
            </a:pPr>
            <a:r>
              <a:rPr lang="en-US" sz="2000" dirty="0" smtClean="0"/>
              <a:t>There are two types of user interfaces between a computer application and the user. They are:</a:t>
            </a:r>
          </a:p>
          <a:p>
            <a:pPr marL="0" indent="0">
              <a:buNone/>
            </a:pPr>
            <a:endParaRPr lang="en-US" sz="2000" dirty="0" smtClean="0"/>
          </a:p>
          <a:p>
            <a:pPr marL="0" indent="0">
              <a:buFont typeface="Wingdings" pitchFamily="2" charset="2"/>
              <a:buChar char="ü"/>
            </a:pPr>
            <a:r>
              <a:rPr lang="en-US" sz="2000" dirty="0" smtClean="0"/>
              <a:t> </a:t>
            </a:r>
            <a:r>
              <a:rPr lang="en-US" sz="2000" b="1" dirty="0" smtClean="0">
                <a:solidFill>
                  <a:srgbClr val="00B0F0"/>
                </a:solidFill>
              </a:rPr>
              <a:t>Graphical User Interface (GUI)</a:t>
            </a:r>
          </a:p>
          <a:p>
            <a:pPr marL="0" indent="0">
              <a:lnSpc>
                <a:spcPct val="150000"/>
              </a:lnSpc>
              <a:buFont typeface="Wingdings" pitchFamily="2" charset="2"/>
              <a:buChar char="ü"/>
            </a:pPr>
            <a:r>
              <a:rPr lang="en-US" sz="2000" b="1" dirty="0" smtClean="0"/>
              <a:t> </a:t>
            </a:r>
            <a:r>
              <a:rPr lang="en-US" sz="2000" b="1" dirty="0" smtClean="0">
                <a:solidFill>
                  <a:srgbClr val="00B0F0"/>
                </a:solidFill>
              </a:rPr>
              <a:t>Character User Interface  (CUI) </a:t>
            </a:r>
            <a:r>
              <a:rPr lang="en-US" sz="2000" b="1" dirty="0" smtClean="0"/>
              <a:t>or </a:t>
            </a:r>
            <a:r>
              <a:rPr lang="en-US" sz="2000" b="1" dirty="0" smtClean="0">
                <a:solidFill>
                  <a:srgbClr val="00B0F0"/>
                </a:solidFill>
              </a:rPr>
              <a:t>Command Line Interface (CLI)</a:t>
            </a:r>
          </a:p>
        </p:txBody>
      </p:sp>
      <p:sp>
        <p:nvSpPr>
          <p:cNvPr id="10" name="Content Placeholder 2"/>
          <p:cNvSpPr txBox="1">
            <a:spLocks/>
          </p:cNvSpPr>
          <p:nvPr/>
        </p:nvSpPr>
        <p:spPr bwMode="auto">
          <a:xfrm>
            <a:off x="457200" y="990600"/>
            <a:ext cx="8153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r>
              <a:rPr lang="en-US" sz="2000" dirty="0" smtClean="0">
                <a:latin typeface="+mn-lt"/>
                <a:cs typeface="+mn-cs"/>
              </a:rPr>
              <a:t>User interface is the space where interaction between the user and the computer occurs.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itle 1"/>
          <p:cNvSpPr txBox="1">
            <a:spLocks/>
          </p:cNvSpPr>
          <p:nvPr/>
        </p:nvSpPr>
        <p:spPr>
          <a:xfrm>
            <a:off x="914400" y="2057400"/>
            <a:ext cx="8229600" cy="609600"/>
          </a:xfrm>
          <a:prstGeom prst="rect">
            <a:avLst/>
          </a:prstGeom>
        </p:spPr>
        <p:txBody>
          <a:bodyPr>
            <a:normAutofit/>
          </a:bodyPr>
          <a:lstStyle/>
          <a:p>
            <a:pPr eaLnBrk="0" hangingPunct="0">
              <a:defRPr/>
            </a:pPr>
            <a:r>
              <a:rPr lang="en-US" sz="3200" b="1" cap="small" dirty="0" smtClean="0">
                <a:solidFill>
                  <a:srgbClr val="00B0F0"/>
                </a:solidFill>
                <a:latin typeface="+mj-lt"/>
                <a:ea typeface="+mj-ea"/>
                <a:cs typeface="+mj-cs"/>
              </a:rPr>
              <a:t>Types of User Interface</a:t>
            </a:r>
            <a:endParaRPr lang="en-US" sz="3200" b="1" cap="small" dirty="0">
              <a:solidFill>
                <a:srgbClr val="00B0F0"/>
              </a:solidFill>
              <a:latin typeface="+mj-lt"/>
              <a:ea typeface="+mj-ea"/>
              <a:cs typeface="+mj-cs"/>
            </a:endParaRPr>
          </a:p>
        </p:txBody>
      </p:sp>
    </p:spTree>
  </p:cSld>
  <p:clrMapOvr>
    <a:masterClrMapping/>
  </p:clrMapOvr>
  <p:transition>
    <p:whee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200" b="1" cap="small" dirty="0" smtClean="0">
                <a:solidFill>
                  <a:schemeClr val="bg1"/>
                </a:solidFill>
                <a:latin typeface="+mj-lt"/>
                <a:ea typeface="+mj-ea"/>
                <a:cs typeface="+mj-cs"/>
              </a:rPr>
              <a:t>Graphical</a:t>
            </a:r>
            <a:r>
              <a:rPr lang="en-US" sz="3200" b="1" cap="small" dirty="0" smtClean="0">
                <a:solidFill>
                  <a:srgbClr val="00B050"/>
                </a:solidFill>
                <a:latin typeface="+mj-lt"/>
                <a:ea typeface="+mj-ea"/>
                <a:cs typeface="+mj-cs"/>
              </a:rPr>
              <a:t> </a:t>
            </a:r>
            <a:r>
              <a:rPr lang="en-US" sz="3200" b="1" cap="small" dirty="0" smtClean="0">
                <a:solidFill>
                  <a:schemeClr val="bg1"/>
                </a:solidFill>
                <a:latin typeface="+mj-lt"/>
                <a:ea typeface="+mj-ea"/>
                <a:cs typeface="+mj-cs"/>
              </a:rPr>
              <a:t>User</a:t>
            </a:r>
            <a:r>
              <a:rPr lang="en-US" sz="3200" b="1" cap="small" dirty="0" smtClean="0">
                <a:solidFill>
                  <a:srgbClr val="00B050"/>
                </a:solidFill>
                <a:latin typeface="+mj-lt"/>
                <a:ea typeface="+mj-ea"/>
                <a:cs typeface="+mj-cs"/>
              </a:rPr>
              <a:t> </a:t>
            </a:r>
            <a:r>
              <a:rPr lang="en-US" sz="3200" b="1" cap="small" dirty="0" smtClean="0">
                <a:solidFill>
                  <a:schemeClr val="bg1"/>
                </a:solidFill>
                <a:latin typeface="+mj-lt"/>
                <a:ea typeface="+mj-ea"/>
                <a:cs typeface="+mj-cs"/>
              </a:rPr>
              <a:t>Interface</a:t>
            </a:r>
            <a:r>
              <a:rPr lang="en-US" sz="3200" b="1" cap="small" dirty="0" smtClean="0">
                <a:solidFill>
                  <a:srgbClr val="00B050"/>
                </a:solidFill>
                <a:latin typeface="+mj-lt"/>
                <a:ea typeface="+mj-ea"/>
                <a:cs typeface="+mj-cs"/>
              </a:rPr>
              <a:t> </a:t>
            </a:r>
            <a:r>
              <a:rPr lang="en-US" sz="3200" b="1" cap="small" dirty="0" smtClean="0">
                <a:solidFill>
                  <a:schemeClr val="bg1"/>
                </a:solidFill>
                <a:latin typeface="+mj-lt"/>
                <a:ea typeface="+mj-ea"/>
                <a:cs typeface="+mj-cs"/>
              </a:rPr>
              <a:t>(GUI)</a:t>
            </a:r>
            <a:endParaRPr lang="en-US" sz="3200" b="1" cap="small" dirty="0">
              <a:solidFill>
                <a:schemeClr val="bg1"/>
              </a:solidFill>
              <a:latin typeface="+mj-lt"/>
              <a:ea typeface="+mj-ea"/>
              <a:cs typeface="+mj-cs"/>
            </a:endParaRPr>
          </a:p>
        </p:txBody>
      </p:sp>
      <p:sp>
        <p:nvSpPr>
          <p:cNvPr id="5" name="Content Placeholder 2"/>
          <p:cNvSpPr txBox="1">
            <a:spLocks/>
          </p:cNvSpPr>
          <p:nvPr/>
        </p:nvSpPr>
        <p:spPr bwMode="auto">
          <a:xfrm>
            <a:off x="304800" y="914400"/>
            <a:ext cx="8839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latin typeface="+mn-lt"/>
                <a:cs typeface="+mn-cs"/>
              </a:rPr>
              <a:t> Allows users to interact with the computer, using icons, windows and menus, with the help of a pointing device, such as a mouse</a:t>
            </a:r>
            <a:r>
              <a:rPr lang="en-US" sz="2000" dirty="0" smtClean="0"/>
              <a:t>.</a:t>
            </a:r>
          </a:p>
          <a:p>
            <a:endParaRPr lang="en-US" sz="2000" dirty="0" smtClean="0"/>
          </a:p>
          <a:p>
            <a:r>
              <a:rPr lang="en-US" sz="2000" dirty="0" smtClean="0"/>
              <a:t> </a:t>
            </a:r>
            <a:r>
              <a:rPr lang="en-US" sz="2000" dirty="0" smtClean="0">
                <a:latin typeface="+mn-lt"/>
                <a:cs typeface="+mn-cs"/>
              </a:rPr>
              <a:t>In </a:t>
            </a:r>
            <a:r>
              <a:rPr lang="en-US" sz="2000" dirty="0" smtClean="0">
                <a:solidFill>
                  <a:srgbClr val="00B0F0"/>
                </a:solidFill>
                <a:latin typeface="+mn-lt"/>
                <a:cs typeface="+mn-cs"/>
              </a:rPr>
              <a:t>GUI</a:t>
            </a:r>
            <a:r>
              <a:rPr lang="en-US" sz="2000" dirty="0" smtClean="0">
                <a:latin typeface="+mn-lt"/>
                <a:cs typeface="+mn-cs"/>
              </a:rPr>
              <a:t> more task can run simultaneously and user friendly interface.</a:t>
            </a:r>
          </a:p>
          <a:p>
            <a:endParaRPr lang="en-US" sz="2000" dirty="0" smtClean="0">
              <a:latin typeface="+mn-lt"/>
              <a:cs typeface="+mn-cs"/>
            </a:endParaRPr>
          </a:p>
          <a:p>
            <a:r>
              <a:rPr lang="en-US" sz="2000" dirty="0" smtClean="0"/>
              <a:t>Application : </a:t>
            </a:r>
            <a:r>
              <a:rPr lang="en-US" sz="2000" dirty="0" smtClean="0">
                <a:solidFill>
                  <a:srgbClr val="00B0F0"/>
                </a:solidFill>
              </a:rPr>
              <a:t>Windows</a:t>
            </a:r>
            <a:r>
              <a:rPr lang="en-US" sz="2000" dirty="0" smtClean="0">
                <a:solidFill>
                  <a:srgbClr val="FF0000"/>
                </a:solidFill>
              </a:rPr>
              <a:t> </a:t>
            </a:r>
            <a:r>
              <a:rPr lang="en-US" sz="2000" dirty="0" smtClean="0"/>
              <a:t>(Operating System)</a:t>
            </a:r>
            <a:endParaRPr lang="en-US" sz="2000" dirty="0" smtClean="0">
              <a:solidFill>
                <a:srgbClr val="FF0000"/>
              </a:solidFill>
            </a:endParaRPr>
          </a:p>
          <a:p>
            <a:endParaRPr lang="en-US" sz="2000" dirty="0" smtClean="0">
              <a:latin typeface="+mn-lt"/>
              <a:cs typeface="+mn-cs"/>
            </a:endParaRPr>
          </a:p>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lang="en-US" sz="2000" dirty="0" smtClean="0">
              <a:latin typeface="+mn-lt"/>
              <a:cs typeface="+mn-cs"/>
            </a:endParaRPr>
          </a:p>
        </p:txBody>
      </p:sp>
      <p:pic>
        <p:nvPicPr>
          <p:cNvPr id="1026" name="Picture 2" descr="C:\Users\Public\Pictures\Graphical User Interface.jpg"/>
          <p:cNvPicPr>
            <a:picLocks noChangeAspect="1" noChangeArrowheads="1"/>
          </p:cNvPicPr>
          <p:nvPr/>
        </p:nvPicPr>
        <p:blipFill>
          <a:blip r:embed="rId2" cstate="print"/>
          <a:srcRect/>
          <a:stretch>
            <a:fillRect/>
          </a:stretch>
        </p:blipFill>
        <p:spPr bwMode="auto">
          <a:xfrm>
            <a:off x="1066800" y="3048000"/>
            <a:ext cx="6426681" cy="2819400"/>
          </a:xfrm>
          <a:prstGeom prst="rect">
            <a:avLst/>
          </a:prstGeom>
          <a:noFill/>
        </p:spPr>
      </p:pic>
    </p:spTree>
  </p:cSld>
  <p:clrMapOvr>
    <a:masterClrMapping/>
  </p:clrMapOvr>
  <p:transition>
    <p:whee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67600" cy="563562"/>
          </a:xfrm>
          <a:ln/>
        </p:spPr>
        <p:style>
          <a:lnRef idx="2">
            <a:schemeClr val="accent4">
              <a:shade val="50000"/>
            </a:schemeClr>
          </a:lnRef>
          <a:fillRef idx="1">
            <a:schemeClr val="accent4"/>
          </a:fillRef>
          <a:effectRef idx="0">
            <a:schemeClr val="accent4"/>
          </a:effectRef>
          <a:fontRef idx="minor">
            <a:schemeClr val="lt1"/>
          </a:fontRef>
        </p:style>
        <p:txBody>
          <a:bodyPr anchor="t">
            <a:noAutofit/>
          </a:bodyPr>
          <a:lstStyle/>
          <a:p>
            <a:r>
              <a:rPr lang="en-US" sz="3200" b="1" dirty="0" smtClean="0">
                <a:solidFill>
                  <a:schemeClr val="bg1"/>
                </a:solidFill>
              </a:rPr>
              <a:t>Character User Interface (CUI)</a:t>
            </a:r>
            <a:endParaRPr lang="en-US" sz="3200" b="1" dirty="0">
              <a:solidFill>
                <a:schemeClr val="bg1"/>
              </a:solidFill>
            </a:endParaRPr>
          </a:p>
        </p:txBody>
      </p:sp>
      <p:sp>
        <p:nvSpPr>
          <p:cNvPr id="3" name="Content Placeholder 2"/>
          <p:cNvSpPr>
            <a:spLocks noGrp="1"/>
          </p:cNvSpPr>
          <p:nvPr>
            <p:ph idx="1"/>
          </p:nvPr>
        </p:nvSpPr>
        <p:spPr>
          <a:xfrm>
            <a:off x="381000" y="1066800"/>
            <a:ext cx="8534400" cy="22098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55000" lnSpcReduction="20000"/>
          </a:bodyPr>
          <a:lstStyle/>
          <a:p>
            <a:pPr marL="0" indent="0">
              <a:buNone/>
            </a:pPr>
            <a:r>
              <a:rPr lang="en-US" dirty="0" smtClean="0"/>
              <a:t>An interface that allows users to interact with the computer, using codes (text), with the help of a keyboard.</a:t>
            </a:r>
          </a:p>
          <a:p>
            <a:pPr marL="0" indent="0">
              <a:buNone/>
            </a:pPr>
            <a:endParaRPr lang="en-US" dirty="0" smtClean="0"/>
          </a:p>
          <a:p>
            <a:pPr marL="0" indent="0">
              <a:buNone/>
            </a:pPr>
            <a:r>
              <a:rPr lang="en-US" dirty="0" smtClean="0"/>
              <a:t>In </a:t>
            </a:r>
            <a:r>
              <a:rPr lang="en-US" b="1" dirty="0" smtClean="0">
                <a:solidFill>
                  <a:srgbClr val="00B0F0"/>
                </a:solidFill>
              </a:rPr>
              <a:t>CUI </a:t>
            </a:r>
            <a:r>
              <a:rPr lang="en-US" dirty="0" smtClean="0"/>
              <a:t>one task run at a time. Anther name for Character user interface is Command Line Interface (CLI)</a:t>
            </a:r>
          </a:p>
          <a:p>
            <a:pPr marL="0" indent="0">
              <a:buNone/>
            </a:pPr>
            <a:endParaRPr lang="en-US" dirty="0" smtClean="0"/>
          </a:p>
          <a:p>
            <a:pPr>
              <a:buNone/>
            </a:pPr>
            <a:r>
              <a:rPr lang="en-US" dirty="0" smtClean="0"/>
              <a:t>Application : </a:t>
            </a:r>
            <a:r>
              <a:rPr lang="en-US" b="1" dirty="0" smtClean="0">
                <a:solidFill>
                  <a:srgbClr val="00B0F0"/>
                </a:solidFill>
              </a:rPr>
              <a:t>MS Dos </a:t>
            </a:r>
            <a:r>
              <a:rPr lang="en-US" dirty="0" smtClean="0"/>
              <a:t>(Operating System)</a:t>
            </a:r>
          </a:p>
          <a:p>
            <a:pPr marL="0" indent="0">
              <a:buNone/>
            </a:pPr>
            <a:r>
              <a:rPr lang="en-US" dirty="0" smtClean="0"/>
              <a:t> </a:t>
            </a:r>
            <a:endParaRPr lang="en-US" dirty="0"/>
          </a:p>
        </p:txBody>
      </p:sp>
      <p:pic>
        <p:nvPicPr>
          <p:cNvPr id="2051" name="Picture 3"/>
          <p:cNvPicPr>
            <a:picLocks noChangeAspect="1" noChangeArrowheads="1"/>
          </p:cNvPicPr>
          <p:nvPr/>
        </p:nvPicPr>
        <p:blipFill>
          <a:blip r:embed="rId2" cstate="print"/>
          <a:srcRect l="5271" t="9375" r="44363" b="44792"/>
          <a:stretch>
            <a:fillRect/>
          </a:stretch>
        </p:blipFill>
        <p:spPr bwMode="auto">
          <a:xfrm>
            <a:off x="1371600" y="3124200"/>
            <a:ext cx="6324600" cy="2854842"/>
          </a:xfrm>
          <a:prstGeom prst="rect">
            <a:avLst/>
          </a:prstGeom>
          <a:noFill/>
          <a:ln w="9525">
            <a:noFill/>
            <a:miter lim="800000"/>
            <a:headEnd/>
            <a:tailEnd/>
          </a:ln>
          <a:effectLst/>
        </p:spPr>
      </p:pic>
    </p:spTree>
  </p:cSld>
  <p:clrMapOvr>
    <a:masterClrMapping/>
  </p:clrMapOvr>
  <p:transition>
    <p:whee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914400"/>
            <a:ext cx="8763000" cy="3048000"/>
          </a:xfrm>
          <a:prstGeom prst="rect">
            <a:avLst/>
          </a:prstGeom>
          <a:noFill/>
          <a:ln w="9525">
            <a:noFill/>
            <a:miter lim="800000"/>
            <a:headEnd/>
            <a:tailEnd/>
          </a:ln>
        </p:spPr>
        <p:txBody>
          <a:bodyPr/>
          <a:lstStyle/>
          <a:p>
            <a:pPr eaLnBrk="0" hangingPunct="0">
              <a:spcBef>
                <a:spcPts val="600"/>
              </a:spcBef>
              <a:buClr>
                <a:schemeClr val="accent1"/>
              </a:buClr>
              <a:buSzPct val="70000"/>
              <a:buFont typeface="Wingdings" pitchFamily="2" charset="2"/>
              <a:buNone/>
              <a:defRPr/>
            </a:pPr>
            <a:r>
              <a:rPr lang="en-US" sz="2000" b="1" dirty="0" smtClean="0">
                <a:solidFill>
                  <a:srgbClr val="00B0F0"/>
                </a:solidFill>
                <a:latin typeface="+mn-lt"/>
                <a:cs typeface="+mn-cs"/>
              </a:rPr>
              <a:t>Boot</a:t>
            </a:r>
            <a:r>
              <a:rPr lang="en-US" sz="2000" dirty="0" smtClean="0">
                <a:latin typeface="+mn-lt"/>
                <a:cs typeface="+mn-cs"/>
              </a:rPr>
              <a:t> is the process of turning on the computer.</a:t>
            </a:r>
          </a:p>
          <a:p>
            <a:pPr eaLnBrk="0" hangingPunct="0">
              <a:spcBef>
                <a:spcPts val="600"/>
              </a:spcBef>
              <a:buClr>
                <a:schemeClr val="accent1"/>
              </a:buClr>
              <a:buSzPct val="70000"/>
              <a:buFont typeface="Wingdings" pitchFamily="2" charset="2"/>
              <a:buNone/>
              <a:defRPr/>
            </a:pPr>
            <a:endParaRPr lang="en-US" sz="2000" dirty="0" smtClean="0">
              <a:latin typeface="+mn-lt"/>
              <a:cs typeface="+mn-cs"/>
            </a:endParaRPr>
          </a:p>
          <a:p>
            <a:pPr eaLnBrk="0" hangingPunct="0">
              <a:spcBef>
                <a:spcPts val="600"/>
              </a:spcBef>
              <a:buClr>
                <a:schemeClr val="accent1"/>
              </a:buClr>
              <a:buSzPct val="70000"/>
              <a:buFont typeface="Wingdings" pitchFamily="2" charset="2"/>
              <a:buNone/>
              <a:defRPr/>
            </a:pPr>
            <a:r>
              <a:rPr lang="en-US" sz="2000" dirty="0" smtClean="0">
                <a:latin typeface="+mn-lt"/>
                <a:cs typeface="+mn-cs"/>
              </a:rPr>
              <a:t>To </a:t>
            </a:r>
            <a:r>
              <a:rPr lang="en-US" sz="2000" dirty="0">
                <a:latin typeface="+mn-lt"/>
                <a:cs typeface="+mn-cs"/>
              </a:rPr>
              <a:t>do </a:t>
            </a:r>
            <a:r>
              <a:rPr lang="en-US" sz="2000" dirty="0" smtClean="0">
                <a:latin typeface="+mn-lt"/>
                <a:cs typeface="+mn-cs"/>
              </a:rPr>
              <a:t>this, press </a:t>
            </a:r>
            <a:r>
              <a:rPr lang="en-US" sz="2000" dirty="0">
                <a:latin typeface="+mn-lt"/>
                <a:cs typeface="+mn-cs"/>
              </a:rPr>
              <a:t>the power switch that is used to put the unit on</a:t>
            </a:r>
            <a:r>
              <a:rPr lang="en-US" sz="2000" dirty="0" smtClean="0">
                <a:latin typeface="+mn-lt"/>
                <a:cs typeface="+mn-cs"/>
              </a:rPr>
              <a:t>.</a:t>
            </a:r>
          </a:p>
          <a:p>
            <a:pPr eaLnBrk="0" hangingPunct="0">
              <a:spcBef>
                <a:spcPts val="600"/>
              </a:spcBef>
              <a:buClr>
                <a:schemeClr val="accent1"/>
              </a:buClr>
              <a:buSzPct val="70000"/>
              <a:buFont typeface="Wingdings" pitchFamily="2" charset="2"/>
              <a:buNone/>
              <a:defRPr/>
            </a:pPr>
            <a:r>
              <a:rPr lang="en-US" sz="2000" dirty="0" smtClean="0">
                <a:latin typeface="+mn-lt"/>
                <a:cs typeface="+mn-cs"/>
              </a:rPr>
              <a:t> </a:t>
            </a:r>
          </a:p>
          <a:p>
            <a:pPr eaLnBrk="0" hangingPunct="0">
              <a:spcBef>
                <a:spcPts val="600"/>
              </a:spcBef>
              <a:buClr>
                <a:schemeClr val="accent1"/>
              </a:buClr>
              <a:buSzPct val="70000"/>
              <a:buFont typeface="Wingdings" pitchFamily="2" charset="2"/>
              <a:buNone/>
              <a:defRPr/>
            </a:pPr>
            <a:r>
              <a:rPr lang="en-US" sz="2000" dirty="0" smtClean="0">
                <a:latin typeface="+mn-lt"/>
                <a:cs typeface="+mn-cs"/>
              </a:rPr>
              <a:t>Nowadays</a:t>
            </a:r>
            <a:r>
              <a:rPr lang="en-US" sz="2000" dirty="0">
                <a:latin typeface="+mn-lt"/>
                <a:cs typeface="+mn-cs"/>
              </a:rPr>
              <a:t>, it is located in front of the computer. Pushing it would start the computer.</a:t>
            </a:r>
          </a:p>
        </p:txBody>
      </p:sp>
      <p:sp>
        <p:nvSpPr>
          <p:cNvPr id="6" name="Title 5"/>
          <p:cNvSpPr>
            <a:spLocks noGrp="1"/>
          </p:cNvSpPr>
          <p:nvPr>
            <p:ph type="title"/>
          </p:nvPr>
        </p:nvSpPr>
        <p:spPr>
          <a:xfrm>
            <a:off x="1066800" y="152401"/>
            <a:ext cx="7467600" cy="563563"/>
          </a:xfrm>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pPr>
              <a:defRPr/>
            </a:pPr>
            <a:r>
              <a:rPr lang="en-US" sz="3600" b="1" dirty="0" smtClean="0">
                <a:solidFill>
                  <a:schemeClr val="bg1"/>
                </a:solidFill>
              </a:rPr>
              <a:t>BOOT</a:t>
            </a:r>
            <a:endParaRPr lang="en-US" b="1" dirty="0">
              <a:solidFill>
                <a:schemeClr val="bg1"/>
              </a:solidFill>
            </a:endParaRPr>
          </a:p>
        </p:txBody>
      </p:sp>
      <p:pic>
        <p:nvPicPr>
          <p:cNvPr id="50180" name="Picture 3" descr="shopping_computers_inner_middle2.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06400" y="2457450"/>
            <a:ext cx="7924800" cy="3486150"/>
          </a:xfrm>
          <a:prstGeom prst="rect">
            <a:avLst/>
          </a:prstGeom>
          <a:noFill/>
          <a:ln w="9525">
            <a:noFill/>
            <a:miter lim="800000"/>
            <a:headEnd/>
            <a:tailEnd/>
          </a:ln>
        </p:spPr>
      </p:pic>
      <p:cxnSp>
        <p:nvCxnSpPr>
          <p:cNvPr id="10" name="Straight Arrow Connector 9"/>
          <p:cNvCxnSpPr/>
          <p:nvPr/>
        </p:nvCxnSpPr>
        <p:spPr>
          <a:xfrm rot="10800000">
            <a:off x="1143000" y="4953000"/>
            <a:ext cx="434340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0182" name="TextBox 10"/>
          <p:cNvSpPr txBox="1">
            <a:spLocks noChangeArrowheads="1"/>
          </p:cNvSpPr>
          <p:nvPr/>
        </p:nvSpPr>
        <p:spPr bwMode="auto">
          <a:xfrm>
            <a:off x="7620000" y="3657601"/>
            <a:ext cx="1066800" cy="923330"/>
          </a:xfrm>
          <a:prstGeom prst="rect">
            <a:avLst/>
          </a:prstGeom>
          <a:noFill/>
          <a:ln w="9525">
            <a:noFill/>
            <a:miter lim="800000"/>
            <a:headEnd/>
            <a:tailEnd/>
          </a:ln>
        </p:spPr>
        <p:txBody>
          <a:bodyPr>
            <a:spAutoFit/>
          </a:bodyPr>
          <a:lstStyle/>
          <a:p>
            <a:pPr algn="ctr"/>
            <a:r>
              <a:rPr lang="en-US" b="1" dirty="0">
                <a:solidFill>
                  <a:srgbClr val="00B0F0"/>
                </a:solidFill>
              </a:rPr>
              <a:t>System Unit Power</a:t>
            </a:r>
          </a:p>
        </p:txBody>
      </p:sp>
      <p:cxnSp>
        <p:nvCxnSpPr>
          <p:cNvPr id="13" name="Straight Arrow Connector 12"/>
          <p:cNvCxnSpPr/>
          <p:nvPr/>
        </p:nvCxnSpPr>
        <p:spPr>
          <a:xfrm>
            <a:off x="6858000" y="4267200"/>
            <a:ext cx="1066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0184" name="TextBox 13"/>
          <p:cNvSpPr txBox="1">
            <a:spLocks noChangeArrowheads="1"/>
          </p:cNvSpPr>
          <p:nvPr/>
        </p:nvSpPr>
        <p:spPr bwMode="auto">
          <a:xfrm>
            <a:off x="304800" y="4611688"/>
            <a:ext cx="1143000" cy="646331"/>
          </a:xfrm>
          <a:prstGeom prst="rect">
            <a:avLst/>
          </a:prstGeom>
          <a:noFill/>
          <a:ln w="9525">
            <a:noFill/>
            <a:miter lim="800000"/>
            <a:headEnd/>
            <a:tailEnd/>
          </a:ln>
        </p:spPr>
        <p:txBody>
          <a:bodyPr>
            <a:spAutoFit/>
          </a:bodyPr>
          <a:lstStyle/>
          <a:p>
            <a:pPr algn="ctr"/>
            <a:r>
              <a:rPr lang="en-US" b="1" dirty="0">
                <a:solidFill>
                  <a:srgbClr val="00B0F0"/>
                </a:solidFill>
              </a:rPr>
              <a:t>Monitor Power</a:t>
            </a:r>
          </a:p>
        </p:txBody>
      </p:sp>
    </p:spTree>
  </p:cSld>
  <p:clrMapOvr>
    <a:masterClrMapping/>
  </p:clrMapOvr>
  <p:transition>
    <p:whee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7467600" cy="639762"/>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pPr>
              <a:defRPr/>
            </a:pPr>
            <a:r>
              <a:rPr lang="en-US" sz="3200" b="1" dirty="0" smtClean="0">
                <a:solidFill>
                  <a:schemeClr val="bg1"/>
                </a:solidFill>
              </a:rPr>
              <a:t>Types of booting</a:t>
            </a:r>
          </a:p>
        </p:txBody>
      </p:sp>
      <p:sp>
        <p:nvSpPr>
          <p:cNvPr id="13315" name="Content Placeholder 2"/>
          <p:cNvSpPr>
            <a:spLocks noGrp="1"/>
          </p:cNvSpPr>
          <p:nvPr>
            <p:ph idx="1"/>
          </p:nvPr>
        </p:nvSpPr>
        <p:spPr>
          <a:xfrm>
            <a:off x="228601" y="914400"/>
            <a:ext cx="8504239" cy="5257800"/>
          </a:xfrm>
        </p:spPr>
        <p:txBody>
          <a:bodyPr>
            <a:normAutofit/>
          </a:bodyPr>
          <a:lstStyle/>
          <a:p>
            <a:pPr>
              <a:buFont typeface="Wingdings" pitchFamily="2" charset="2"/>
              <a:buNone/>
              <a:defRPr/>
            </a:pPr>
            <a:r>
              <a:rPr lang="en-US" b="1" dirty="0" smtClean="0"/>
              <a:t>There are two types of booting namely:</a:t>
            </a:r>
          </a:p>
          <a:p>
            <a:pPr>
              <a:buFont typeface="Courier New" pitchFamily="49" charset="0"/>
              <a:buChar char="o"/>
              <a:defRPr/>
            </a:pPr>
            <a:r>
              <a:rPr lang="en-US" b="1" dirty="0" smtClean="0">
                <a:solidFill>
                  <a:srgbClr val="00B0F0"/>
                </a:solidFill>
              </a:rPr>
              <a:t>Cool Booting</a:t>
            </a:r>
          </a:p>
          <a:p>
            <a:pPr>
              <a:lnSpc>
                <a:spcPct val="150000"/>
              </a:lnSpc>
              <a:buFont typeface="Courier New" pitchFamily="49" charset="0"/>
              <a:buChar char="o"/>
              <a:defRPr/>
            </a:pPr>
            <a:r>
              <a:rPr lang="en-US" b="1" dirty="0" smtClean="0">
                <a:solidFill>
                  <a:srgbClr val="00B0F0"/>
                </a:solidFill>
              </a:rPr>
              <a:t>Warm Booting</a:t>
            </a:r>
          </a:p>
          <a:p>
            <a:pPr>
              <a:buNone/>
              <a:defRPr/>
            </a:pPr>
            <a:endParaRPr lang="en-US" dirty="0" smtClean="0"/>
          </a:p>
          <a:p>
            <a:pPr>
              <a:defRPr/>
            </a:pPr>
            <a:r>
              <a:rPr lang="en-US" b="1" dirty="0" smtClean="0">
                <a:solidFill>
                  <a:srgbClr val="00B0F0"/>
                </a:solidFill>
              </a:rPr>
              <a:t>Cool booting </a:t>
            </a:r>
            <a:r>
              <a:rPr lang="en-US" dirty="0" smtClean="0"/>
              <a:t>is the process of putting the switch of the system unit and the monitor on.</a:t>
            </a:r>
          </a:p>
          <a:p>
            <a:pPr marL="274320">
              <a:spcBef>
                <a:spcPts val="1200"/>
              </a:spcBef>
              <a:spcAft>
                <a:spcPts val="0"/>
              </a:spcAft>
              <a:defRPr/>
            </a:pPr>
            <a:r>
              <a:rPr lang="en-US" b="1" dirty="0" smtClean="0">
                <a:solidFill>
                  <a:srgbClr val="00B0F0"/>
                </a:solidFill>
              </a:rPr>
              <a:t>Warm booting </a:t>
            </a:r>
            <a:r>
              <a:rPr lang="en-US" dirty="0" smtClean="0"/>
              <a:t>is the process of restarting the computer.</a:t>
            </a:r>
          </a:p>
        </p:txBody>
      </p:sp>
    </p:spTree>
  </p:cSld>
  <p:clrMapOvr>
    <a:masterClrMapping/>
  </p:clrMapOvr>
  <p:transition>
    <p:whee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pPr>
              <a:defRPr/>
            </a:pPr>
            <a:r>
              <a:rPr lang="en-US" sz="3200" b="1" dirty="0" smtClean="0">
                <a:solidFill>
                  <a:srgbClr val="00B050"/>
                </a:solidFill>
              </a:rPr>
              <a:t>process of booting</a:t>
            </a:r>
          </a:p>
        </p:txBody>
      </p:sp>
      <p:sp>
        <p:nvSpPr>
          <p:cNvPr id="3" name="Content Placeholder 2"/>
          <p:cNvSpPr txBox="1">
            <a:spLocks/>
          </p:cNvSpPr>
          <p:nvPr/>
        </p:nvSpPr>
        <p:spPr bwMode="auto">
          <a:xfrm>
            <a:off x="228600" y="1066800"/>
            <a:ext cx="8229600" cy="1600200"/>
          </a:xfrm>
          <a:prstGeom prst="rect">
            <a:avLst/>
          </a:prstGeom>
          <a:noFill/>
          <a:ln w="9525">
            <a:noFill/>
            <a:miter lim="800000"/>
            <a:headEnd/>
            <a:tailEnd/>
          </a:ln>
        </p:spPr>
        <p:txBody>
          <a:bodyPr/>
          <a:lstStyle/>
          <a:p>
            <a:pPr eaLnBrk="0" hangingPunct="0">
              <a:spcBef>
                <a:spcPts val="600"/>
              </a:spcBef>
              <a:buClr>
                <a:schemeClr val="accent1"/>
              </a:buClr>
              <a:buSzPct val="70000"/>
              <a:buFont typeface="Wingdings" pitchFamily="2" charset="2"/>
              <a:buNone/>
              <a:defRPr/>
            </a:pPr>
            <a:r>
              <a:rPr lang="en-US" dirty="0"/>
              <a:t>In computing, </a:t>
            </a:r>
            <a:r>
              <a:rPr lang="en-US" b="1" dirty="0">
                <a:solidFill>
                  <a:srgbClr val="00B0F0"/>
                </a:solidFill>
              </a:rPr>
              <a:t>booting</a:t>
            </a:r>
            <a:r>
              <a:rPr lang="en-US" dirty="0"/>
              <a:t> (also known as </a:t>
            </a:r>
            <a:r>
              <a:rPr lang="en-US" b="1" dirty="0">
                <a:solidFill>
                  <a:srgbClr val="00B0F0"/>
                </a:solidFill>
              </a:rPr>
              <a:t>booting up</a:t>
            </a:r>
            <a:r>
              <a:rPr lang="en-US" dirty="0"/>
              <a:t>) is a process that starts operating systems when the user turns on a computer system. </a:t>
            </a:r>
            <a:endParaRPr lang="en-US" dirty="0" smtClean="0"/>
          </a:p>
          <a:p>
            <a:pPr eaLnBrk="0" hangingPunct="0">
              <a:spcBef>
                <a:spcPts val="600"/>
              </a:spcBef>
              <a:buClr>
                <a:schemeClr val="accent1"/>
              </a:buClr>
              <a:buSzPct val="70000"/>
              <a:buFont typeface="Wingdings" pitchFamily="2" charset="2"/>
              <a:buNone/>
              <a:defRPr/>
            </a:pPr>
            <a:r>
              <a:rPr lang="en-US" dirty="0" smtClean="0"/>
              <a:t>A </a:t>
            </a:r>
            <a:r>
              <a:rPr lang="en-US" b="1" dirty="0">
                <a:solidFill>
                  <a:srgbClr val="00B0F0"/>
                </a:solidFill>
              </a:rPr>
              <a:t>boot sequence</a:t>
            </a:r>
            <a:r>
              <a:rPr lang="en-US" dirty="0">
                <a:solidFill>
                  <a:srgbClr val="00B0F0"/>
                </a:solidFill>
              </a:rPr>
              <a:t> </a:t>
            </a:r>
            <a:r>
              <a:rPr lang="en-US" dirty="0"/>
              <a:t>is the initial set of operations that the computer performs when power is switched on. The </a:t>
            </a:r>
            <a:r>
              <a:rPr lang="en-US" b="1" dirty="0">
                <a:solidFill>
                  <a:srgbClr val="00B0F0"/>
                </a:solidFill>
              </a:rPr>
              <a:t>boot loader</a:t>
            </a:r>
            <a:r>
              <a:rPr lang="en-US" dirty="0">
                <a:solidFill>
                  <a:srgbClr val="00B0F0"/>
                </a:solidFill>
              </a:rPr>
              <a:t> </a:t>
            </a:r>
            <a:r>
              <a:rPr lang="en-US" dirty="0"/>
              <a:t>typically loads the main operating system for the computer.</a:t>
            </a:r>
            <a:endParaRPr lang="en-US" dirty="0">
              <a:latin typeface="+mn-lt"/>
              <a:cs typeface="+mn-cs"/>
            </a:endParaRPr>
          </a:p>
        </p:txBody>
      </p:sp>
      <p:pic>
        <p:nvPicPr>
          <p:cNvPr id="6" name="Picture 5" descr="1_logo_screen.jpg"/>
          <p:cNvPicPr>
            <a:picLocks noChangeAspect="1"/>
          </p:cNvPicPr>
          <p:nvPr/>
        </p:nvPicPr>
        <p:blipFill>
          <a:blip r:embed="rId2" cstate="print"/>
          <a:stretch>
            <a:fillRect/>
          </a:stretch>
        </p:blipFill>
        <p:spPr>
          <a:xfrm>
            <a:off x="457200" y="2667000"/>
            <a:ext cx="2692400" cy="1295400"/>
          </a:xfrm>
          <a:prstGeom prst="rect">
            <a:avLst/>
          </a:prstGeom>
        </p:spPr>
      </p:pic>
      <p:sp>
        <p:nvSpPr>
          <p:cNvPr id="7" name="TextBox 6"/>
          <p:cNvSpPr txBox="1"/>
          <p:nvPr/>
        </p:nvSpPr>
        <p:spPr>
          <a:xfrm>
            <a:off x="249465" y="3962401"/>
            <a:ext cx="2569934" cy="307777"/>
          </a:xfrm>
          <a:prstGeom prst="rect">
            <a:avLst/>
          </a:prstGeom>
          <a:noFill/>
        </p:spPr>
        <p:txBody>
          <a:bodyPr wrap="none" rtlCol="0">
            <a:spAutoFit/>
          </a:bodyPr>
          <a:lstStyle/>
          <a:p>
            <a:r>
              <a:rPr lang="en-US" sz="1400" b="1" dirty="0" smtClean="0">
                <a:solidFill>
                  <a:srgbClr val="00B0F0"/>
                </a:solidFill>
              </a:rPr>
              <a:t>Information about computer</a:t>
            </a:r>
            <a:endParaRPr lang="en-US" sz="1400" b="1" dirty="0">
              <a:solidFill>
                <a:srgbClr val="00B0F0"/>
              </a:solidFill>
            </a:endParaRPr>
          </a:p>
        </p:txBody>
      </p:sp>
      <p:pic>
        <p:nvPicPr>
          <p:cNvPr id="8" name="Picture 7" descr="11-windows-booting.gif"/>
          <p:cNvPicPr>
            <a:picLocks noChangeAspect="1"/>
          </p:cNvPicPr>
          <p:nvPr/>
        </p:nvPicPr>
        <p:blipFill>
          <a:blip r:embed="rId3" cstate="print"/>
          <a:srcRect t="12500" b="4167"/>
          <a:stretch>
            <a:fillRect/>
          </a:stretch>
        </p:blipFill>
        <p:spPr>
          <a:xfrm>
            <a:off x="6400800" y="2743200"/>
            <a:ext cx="2413000" cy="1238250"/>
          </a:xfrm>
          <a:prstGeom prst="rect">
            <a:avLst/>
          </a:prstGeom>
        </p:spPr>
      </p:pic>
      <p:sp>
        <p:nvSpPr>
          <p:cNvPr id="9" name="TextBox 8"/>
          <p:cNvSpPr txBox="1"/>
          <p:nvPr/>
        </p:nvSpPr>
        <p:spPr>
          <a:xfrm>
            <a:off x="6248402" y="3962401"/>
            <a:ext cx="2367443" cy="307777"/>
          </a:xfrm>
          <a:prstGeom prst="rect">
            <a:avLst/>
          </a:prstGeom>
          <a:noFill/>
        </p:spPr>
        <p:txBody>
          <a:bodyPr wrap="none" rtlCol="0">
            <a:spAutoFit/>
          </a:bodyPr>
          <a:lstStyle/>
          <a:p>
            <a:r>
              <a:rPr lang="en-US" sz="1400" b="1" dirty="0" smtClean="0">
                <a:solidFill>
                  <a:srgbClr val="00B0F0"/>
                </a:solidFill>
              </a:rPr>
              <a:t>Type of Operating system</a:t>
            </a:r>
            <a:endParaRPr lang="en-US" sz="1400" b="1" dirty="0">
              <a:solidFill>
                <a:srgbClr val="00B0F0"/>
              </a:solidFill>
            </a:endParaRPr>
          </a:p>
        </p:txBody>
      </p:sp>
      <p:pic>
        <p:nvPicPr>
          <p:cNvPr id="10" name="Picture 9" descr="dell_vostro_420_bios_evaluation_copy_not_for_sale.jpg"/>
          <p:cNvPicPr>
            <a:picLocks noChangeAspect="1"/>
          </p:cNvPicPr>
          <p:nvPr/>
        </p:nvPicPr>
        <p:blipFill>
          <a:blip r:embed="rId4" cstate="print"/>
          <a:srcRect l="10455" t="29424" r="7562" b="6276"/>
          <a:stretch>
            <a:fillRect/>
          </a:stretch>
        </p:blipFill>
        <p:spPr>
          <a:xfrm>
            <a:off x="3657600" y="2667000"/>
            <a:ext cx="2438400" cy="1295400"/>
          </a:xfrm>
          <a:prstGeom prst="rect">
            <a:avLst/>
          </a:prstGeom>
        </p:spPr>
      </p:pic>
      <p:sp>
        <p:nvSpPr>
          <p:cNvPr id="11" name="TextBox 10"/>
          <p:cNvSpPr txBox="1"/>
          <p:nvPr/>
        </p:nvSpPr>
        <p:spPr>
          <a:xfrm>
            <a:off x="3536945" y="3962401"/>
            <a:ext cx="2101857" cy="307777"/>
          </a:xfrm>
          <a:prstGeom prst="rect">
            <a:avLst/>
          </a:prstGeom>
          <a:noFill/>
        </p:spPr>
        <p:txBody>
          <a:bodyPr wrap="none" rtlCol="0">
            <a:spAutoFit/>
          </a:bodyPr>
          <a:lstStyle/>
          <a:p>
            <a:r>
              <a:rPr lang="en-US" sz="1400" b="1" dirty="0" smtClean="0">
                <a:solidFill>
                  <a:srgbClr val="00B0F0"/>
                </a:solidFill>
              </a:rPr>
              <a:t>Checking components</a:t>
            </a:r>
            <a:endParaRPr lang="en-US" sz="1400" b="1" dirty="0">
              <a:solidFill>
                <a:srgbClr val="00B0F0"/>
              </a:solidFill>
            </a:endParaRPr>
          </a:p>
        </p:txBody>
      </p:sp>
      <p:pic>
        <p:nvPicPr>
          <p:cNvPr id="12" name="Picture 11" descr="Windows-XP-welcome-screen.gif"/>
          <p:cNvPicPr>
            <a:picLocks noChangeAspect="1"/>
          </p:cNvPicPr>
          <p:nvPr/>
        </p:nvPicPr>
        <p:blipFill>
          <a:blip r:embed="rId5" cstate="print"/>
          <a:stretch>
            <a:fillRect/>
          </a:stretch>
        </p:blipFill>
        <p:spPr>
          <a:xfrm>
            <a:off x="812800" y="4572000"/>
            <a:ext cx="2946400" cy="1181101"/>
          </a:xfrm>
          <a:prstGeom prst="rect">
            <a:avLst/>
          </a:prstGeom>
        </p:spPr>
      </p:pic>
      <p:sp>
        <p:nvSpPr>
          <p:cNvPr id="13" name="TextBox 12"/>
          <p:cNvSpPr txBox="1"/>
          <p:nvPr/>
        </p:nvSpPr>
        <p:spPr>
          <a:xfrm>
            <a:off x="914401" y="5829300"/>
            <a:ext cx="1595245" cy="307777"/>
          </a:xfrm>
          <a:prstGeom prst="rect">
            <a:avLst/>
          </a:prstGeom>
          <a:noFill/>
        </p:spPr>
        <p:txBody>
          <a:bodyPr wrap="none" rtlCol="0">
            <a:spAutoFit/>
          </a:bodyPr>
          <a:lstStyle/>
          <a:p>
            <a:r>
              <a:rPr lang="en-US" sz="1400" b="1" dirty="0" smtClean="0">
                <a:solidFill>
                  <a:srgbClr val="00B0F0"/>
                </a:solidFill>
              </a:rPr>
              <a:t>Welcome screen</a:t>
            </a:r>
            <a:endParaRPr lang="en-US" sz="1400" b="1" dirty="0">
              <a:solidFill>
                <a:srgbClr val="00B0F0"/>
              </a:solidFill>
            </a:endParaRPr>
          </a:p>
        </p:txBody>
      </p:sp>
      <p:pic>
        <p:nvPicPr>
          <p:cNvPr id="14" name="Picture 13" descr="WinXP-Desktop.jpg"/>
          <p:cNvPicPr>
            <a:picLocks noChangeAspect="1"/>
          </p:cNvPicPr>
          <p:nvPr/>
        </p:nvPicPr>
        <p:blipFill>
          <a:blip r:embed="rId6" cstate="print"/>
          <a:stretch>
            <a:fillRect/>
          </a:stretch>
        </p:blipFill>
        <p:spPr>
          <a:xfrm>
            <a:off x="4267200" y="4514850"/>
            <a:ext cx="2717800" cy="1238250"/>
          </a:xfrm>
          <a:prstGeom prst="rect">
            <a:avLst/>
          </a:prstGeom>
        </p:spPr>
      </p:pic>
      <p:sp>
        <p:nvSpPr>
          <p:cNvPr id="15" name="TextBox 14"/>
          <p:cNvSpPr txBox="1"/>
          <p:nvPr/>
        </p:nvSpPr>
        <p:spPr>
          <a:xfrm>
            <a:off x="4368801" y="5943600"/>
            <a:ext cx="889987" cy="307777"/>
          </a:xfrm>
          <a:prstGeom prst="rect">
            <a:avLst/>
          </a:prstGeom>
          <a:noFill/>
        </p:spPr>
        <p:txBody>
          <a:bodyPr wrap="none" rtlCol="0">
            <a:spAutoFit/>
          </a:bodyPr>
          <a:lstStyle/>
          <a:p>
            <a:r>
              <a:rPr lang="en-US" sz="1400" b="1" dirty="0" smtClean="0">
                <a:solidFill>
                  <a:srgbClr val="00B0F0"/>
                </a:solidFill>
              </a:rPr>
              <a:t>Desktop</a:t>
            </a:r>
            <a:endParaRPr lang="en-US" sz="1400" b="1" dirty="0">
              <a:solidFill>
                <a:srgbClr val="00B0F0"/>
              </a:solidFill>
            </a:endParaRPr>
          </a:p>
        </p:txBody>
      </p:sp>
    </p:spTree>
  </p:cSld>
  <p:clrMapOvr>
    <a:masterClrMapping/>
  </p:clrMapOvr>
  <p:transition>
    <p:whee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style>
          <a:lnRef idx="2">
            <a:schemeClr val="accent4">
              <a:shade val="50000"/>
            </a:schemeClr>
          </a:lnRef>
          <a:fillRef idx="1">
            <a:schemeClr val="accent4"/>
          </a:fillRef>
          <a:effectRef idx="0">
            <a:schemeClr val="accent4"/>
          </a:effectRef>
          <a:fontRef idx="minor">
            <a:schemeClr val="lt1"/>
          </a:fontRef>
        </p:style>
        <p:txBody>
          <a:bodyPr anchor="t">
            <a:normAutofit/>
          </a:bodyPr>
          <a:lstStyle/>
          <a:p>
            <a:r>
              <a:rPr lang="en-US" sz="3200" b="1" dirty="0" smtClean="0">
                <a:solidFill>
                  <a:schemeClr val="bg1"/>
                </a:solidFill>
              </a:rPr>
              <a:t>Desktop</a:t>
            </a:r>
            <a:endParaRPr lang="en-US" sz="3200" b="1" dirty="0">
              <a:solidFill>
                <a:schemeClr val="bg1"/>
              </a:solidFill>
            </a:endParaRPr>
          </a:p>
        </p:txBody>
      </p:sp>
      <p:sp>
        <p:nvSpPr>
          <p:cNvPr id="3" name="Content Placeholder 2"/>
          <p:cNvSpPr>
            <a:spLocks noGrp="1"/>
          </p:cNvSpPr>
          <p:nvPr>
            <p:ph idx="1"/>
          </p:nvPr>
        </p:nvSpPr>
        <p:spPr>
          <a:xfrm>
            <a:off x="457200" y="914400"/>
            <a:ext cx="8229600" cy="1295400"/>
          </a:xfrm>
        </p:spPr>
        <p:txBody>
          <a:bodyPr/>
          <a:lstStyle/>
          <a:p>
            <a:pPr marL="0" indent="0">
              <a:buNone/>
            </a:pPr>
            <a:r>
              <a:rPr lang="en-US" sz="2000" dirty="0" smtClean="0"/>
              <a:t>The </a:t>
            </a:r>
            <a:r>
              <a:rPr lang="en-US" sz="2000" b="1" dirty="0" smtClean="0">
                <a:solidFill>
                  <a:srgbClr val="00B0F0"/>
                </a:solidFill>
              </a:rPr>
              <a:t>Desktop</a:t>
            </a:r>
            <a:r>
              <a:rPr lang="en-US" sz="2000" dirty="0" smtClean="0"/>
              <a:t> is a graphical user interface which serves as a communication link between the computer and the user (live ware)</a:t>
            </a:r>
            <a:endParaRPr lang="en-US" sz="2000" dirty="0"/>
          </a:p>
        </p:txBody>
      </p:sp>
      <p:pic>
        <p:nvPicPr>
          <p:cNvPr id="5" name="Picture 4" descr="winxppro.png"/>
          <p:cNvPicPr>
            <a:picLocks noChangeAspect="1"/>
          </p:cNvPicPr>
          <p:nvPr/>
        </p:nvPicPr>
        <p:blipFill>
          <a:blip r:embed="rId2" cstate="print"/>
          <a:stretch>
            <a:fillRect/>
          </a:stretch>
        </p:blipFill>
        <p:spPr>
          <a:xfrm>
            <a:off x="1143000" y="1981200"/>
            <a:ext cx="7010400" cy="3962400"/>
          </a:xfrm>
          <a:prstGeom prst="rect">
            <a:avLst/>
          </a:prstGeom>
        </p:spPr>
      </p:pic>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52600"/>
            <a:ext cx="8305800" cy="3886200"/>
          </a:xfrm>
        </p:spPr>
        <p:txBody>
          <a:bodyPr>
            <a:normAutofit fontScale="92500" lnSpcReduction="10000"/>
          </a:bodyPr>
          <a:lstStyle/>
          <a:p>
            <a:pPr algn="l"/>
            <a:r>
              <a:rPr lang="en-US" dirty="0" smtClean="0"/>
              <a:t>Computer types can be divided into 3 categories according to electronic nature. </a:t>
            </a:r>
          </a:p>
          <a:p>
            <a:pPr algn="l"/>
            <a:r>
              <a:rPr lang="en-US" dirty="0" smtClean="0"/>
              <a:t>Types of computers are classified according to how a particular Computer functions. These computer types are:</a:t>
            </a:r>
          </a:p>
          <a:p>
            <a:pPr algn="l"/>
            <a:r>
              <a:rPr lang="en-US" b="1" dirty="0" smtClean="0">
                <a:solidFill>
                  <a:srgbClr val="00B0F0"/>
                </a:solidFill>
              </a:rPr>
              <a:t>·</a:t>
            </a:r>
            <a:r>
              <a:rPr lang="en-US" dirty="0" smtClean="0"/>
              <a:t> </a:t>
            </a:r>
            <a:r>
              <a:rPr lang="en-US" b="1" dirty="0" smtClean="0">
                <a:solidFill>
                  <a:srgbClr val="00B0F0"/>
                </a:solidFill>
              </a:rPr>
              <a:t>Analogue Computers</a:t>
            </a:r>
          </a:p>
          <a:p>
            <a:pPr algn="l"/>
            <a:r>
              <a:rPr lang="en-US" b="1" dirty="0" smtClean="0">
                <a:solidFill>
                  <a:srgbClr val="00B0F0"/>
                </a:solidFill>
              </a:rPr>
              <a:t>· Digital Computers</a:t>
            </a:r>
          </a:p>
          <a:p>
            <a:pPr algn="l"/>
            <a:r>
              <a:rPr lang="en-US" b="1" dirty="0" smtClean="0">
                <a:solidFill>
                  <a:srgbClr val="00B0F0"/>
                </a:solidFill>
              </a:rPr>
              <a:t>· Hybrid Computers</a:t>
            </a:r>
          </a:p>
          <a:p>
            <a:pPr algn="l"/>
            <a:endParaRPr lang="en-US" dirty="0"/>
          </a:p>
        </p:txBody>
      </p:sp>
      <p:sp>
        <p:nvSpPr>
          <p:cNvPr id="4" name="TextBox 3"/>
          <p:cNvSpPr txBox="1"/>
          <p:nvPr/>
        </p:nvSpPr>
        <p:spPr>
          <a:xfrm>
            <a:off x="838200" y="457200"/>
            <a:ext cx="678180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3600" dirty="0" smtClean="0"/>
              <a:t>Types  of computers</a:t>
            </a:r>
            <a:endParaRPr lang="en-US" sz="3600" dirty="0"/>
          </a:p>
        </p:txBody>
      </p:sp>
    </p:spTree>
  </p:cSld>
  <p:clrMapOvr>
    <a:masterClrMapping/>
  </p:clrMapOvr>
  <p:transition>
    <p:whee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2">
            <a:schemeClr val="accent4">
              <a:shade val="50000"/>
            </a:schemeClr>
          </a:lnRef>
          <a:fillRef idx="1">
            <a:schemeClr val="accent4"/>
          </a:fillRef>
          <a:effectRef idx="0">
            <a:schemeClr val="accent4"/>
          </a:effectRef>
          <a:fontRef idx="minor">
            <a:schemeClr val="lt1"/>
          </a:fontRef>
        </p:style>
        <p:txBody>
          <a:bodyPr anchor="t">
            <a:noAutofit/>
          </a:bodyPr>
          <a:lstStyle/>
          <a:p>
            <a:r>
              <a:rPr lang="en-US" sz="3200" b="1" dirty="0" smtClean="0">
                <a:solidFill>
                  <a:schemeClr val="bg1"/>
                </a:solidFill>
              </a:rPr>
              <a:t>Parts of the desktop</a:t>
            </a:r>
            <a:endParaRPr lang="en-US" sz="3200" b="1" dirty="0">
              <a:solidFill>
                <a:schemeClr val="bg1"/>
              </a:solidFill>
            </a:endParaRPr>
          </a:p>
        </p:txBody>
      </p:sp>
      <p:pic>
        <p:nvPicPr>
          <p:cNvPr id="4" name="Picture 3" descr="WinXP-Desktop.jpg"/>
          <p:cNvPicPr>
            <a:picLocks noChangeAspect="1"/>
          </p:cNvPicPr>
          <p:nvPr/>
        </p:nvPicPr>
        <p:blipFill>
          <a:blip r:embed="rId2" cstate="print"/>
          <a:stretch>
            <a:fillRect/>
          </a:stretch>
        </p:blipFill>
        <p:spPr>
          <a:xfrm>
            <a:off x="1981200" y="1447800"/>
            <a:ext cx="6248400" cy="4419600"/>
          </a:xfrm>
          <a:prstGeom prst="rect">
            <a:avLst/>
          </a:prstGeom>
        </p:spPr>
      </p:pic>
      <p:sp>
        <p:nvSpPr>
          <p:cNvPr id="6" name="Left Brace 5"/>
          <p:cNvSpPr/>
          <p:nvPr/>
        </p:nvSpPr>
        <p:spPr>
          <a:xfrm>
            <a:off x="1371600" y="1524000"/>
            <a:ext cx="838200" cy="31242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990601" y="2514601"/>
            <a:ext cx="461665" cy="759182"/>
          </a:xfrm>
          <a:prstGeom prst="rect">
            <a:avLst/>
          </a:prstGeom>
          <a:noFill/>
        </p:spPr>
        <p:txBody>
          <a:bodyPr vert="vert270" wrap="none" rtlCol="0">
            <a:spAutoFit/>
          </a:bodyPr>
          <a:lstStyle/>
          <a:p>
            <a:r>
              <a:rPr lang="en-US" b="1" dirty="0" smtClean="0">
                <a:solidFill>
                  <a:srgbClr val="00B0F0"/>
                </a:solidFill>
              </a:rPr>
              <a:t>Icons</a:t>
            </a:r>
            <a:r>
              <a:rPr lang="en-US" b="1" dirty="0" smtClean="0">
                <a:solidFill>
                  <a:srgbClr val="FF0000"/>
                </a:solidFill>
              </a:rPr>
              <a:t> </a:t>
            </a:r>
            <a:endParaRPr lang="en-US" b="1" dirty="0">
              <a:solidFill>
                <a:srgbClr val="FF0000"/>
              </a:solidFill>
            </a:endParaRPr>
          </a:p>
        </p:txBody>
      </p:sp>
      <p:cxnSp>
        <p:nvCxnSpPr>
          <p:cNvPr id="9" name="Straight Arrow Connector 8"/>
          <p:cNvCxnSpPr/>
          <p:nvPr/>
        </p:nvCxnSpPr>
        <p:spPr>
          <a:xfrm>
            <a:off x="7467600" y="2362200"/>
            <a:ext cx="1066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1" y="1752601"/>
            <a:ext cx="461665" cy="1250727"/>
          </a:xfrm>
          <a:prstGeom prst="rect">
            <a:avLst/>
          </a:prstGeom>
          <a:noFill/>
        </p:spPr>
        <p:txBody>
          <a:bodyPr vert="vert270" wrap="none" rtlCol="0">
            <a:spAutoFit/>
          </a:bodyPr>
          <a:lstStyle/>
          <a:p>
            <a:r>
              <a:rPr lang="en-US" b="1" dirty="0" smtClean="0">
                <a:solidFill>
                  <a:srgbClr val="00B0F0"/>
                </a:solidFill>
              </a:rPr>
              <a:t>Wallpaper</a:t>
            </a:r>
            <a:r>
              <a:rPr lang="en-US" b="1" dirty="0" smtClean="0">
                <a:solidFill>
                  <a:srgbClr val="FF0000"/>
                </a:solidFill>
              </a:rPr>
              <a:t> </a:t>
            </a:r>
            <a:endParaRPr lang="en-US" b="1" dirty="0">
              <a:solidFill>
                <a:srgbClr val="FF0000"/>
              </a:solidFill>
            </a:endParaRPr>
          </a:p>
        </p:txBody>
      </p:sp>
      <p:cxnSp>
        <p:nvCxnSpPr>
          <p:cNvPr id="12" name="Straight Arrow Connector 11"/>
          <p:cNvCxnSpPr/>
          <p:nvPr/>
        </p:nvCxnSpPr>
        <p:spPr>
          <a:xfrm rot="5400000">
            <a:off x="1981995" y="5866607"/>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95400" y="6019800"/>
            <a:ext cx="1492716" cy="369332"/>
          </a:xfrm>
          <a:prstGeom prst="rect">
            <a:avLst/>
          </a:prstGeom>
          <a:noFill/>
        </p:spPr>
        <p:txBody>
          <a:bodyPr wrap="none" rtlCol="0">
            <a:spAutoFit/>
          </a:bodyPr>
          <a:lstStyle/>
          <a:p>
            <a:r>
              <a:rPr lang="en-US" b="1" dirty="0" smtClean="0">
                <a:solidFill>
                  <a:srgbClr val="00B0F0"/>
                </a:solidFill>
              </a:rPr>
              <a:t>Start button</a:t>
            </a:r>
            <a:endParaRPr lang="en-US" b="1" dirty="0">
              <a:solidFill>
                <a:srgbClr val="00B0F0"/>
              </a:solidFill>
            </a:endParaRPr>
          </a:p>
        </p:txBody>
      </p:sp>
      <p:cxnSp>
        <p:nvCxnSpPr>
          <p:cNvPr id="14" name="Straight Arrow Connector 13"/>
          <p:cNvCxnSpPr/>
          <p:nvPr/>
        </p:nvCxnSpPr>
        <p:spPr>
          <a:xfrm rot="5400000">
            <a:off x="7163595" y="5790407"/>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1" y="5943600"/>
            <a:ext cx="1992853" cy="369332"/>
          </a:xfrm>
          <a:prstGeom prst="rect">
            <a:avLst/>
          </a:prstGeom>
          <a:noFill/>
        </p:spPr>
        <p:txBody>
          <a:bodyPr wrap="none" rtlCol="0">
            <a:spAutoFit/>
          </a:bodyPr>
          <a:lstStyle/>
          <a:p>
            <a:r>
              <a:rPr lang="en-US" b="1" dirty="0" smtClean="0">
                <a:solidFill>
                  <a:srgbClr val="00B0F0"/>
                </a:solidFill>
              </a:rPr>
              <a:t>Notification area</a:t>
            </a:r>
            <a:endParaRPr lang="en-US" b="1" dirty="0">
              <a:solidFill>
                <a:srgbClr val="00B0F0"/>
              </a:solidFill>
            </a:endParaRPr>
          </a:p>
        </p:txBody>
      </p:sp>
      <p:cxnSp>
        <p:nvCxnSpPr>
          <p:cNvPr id="17" name="Straight Arrow Connector 16"/>
          <p:cNvCxnSpPr/>
          <p:nvPr/>
        </p:nvCxnSpPr>
        <p:spPr>
          <a:xfrm rot="5400000" flipH="1" flipV="1">
            <a:off x="4076700" y="5980907"/>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60276" y="5480712"/>
            <a:ext cx="1116524" cy="369332"/>
          </a:xfrm>
          <a:prstGeom prst="rect">
            <a:avLst/>
          </a:prstGeom>
          <a:noFill/>
        </p:spPr>
        <p:txBody>
          <a:bodyPr wrap="none" rtlCol="0">
            <a:spAutoFit/>
          </a:bodyPr>
          <a:lstStyle/>
          <a:p>
            <a:r>
              <a:rPr lang="en-US" b="1" dirty="0" smtClean="0">
                <a:solidFill>
                  <a:schemeClr val="bg1"/>
                </a:solidFill>
              </a:rPr>
              <a:t>Taskbar </a:t>
            </a:r>
            <a:endParaRPr lang="en-US" b="1" dirty="0">
              <a:solidFill>
                <a:schemeClr val="bg1"/>
              </a:solidFill>
            </a:endParaRPr>
          </a:p>
        </p:txBody>
      </p:sp>
      <p:sp>
        <p:nvSpPr>
          <p:cNvPr id="19" name="Rectangle 18"/>
          <p:cNvSpPr/>
          <p:nvPr/>
        </p:nvSpPr>
        <p:spPr>
          <a:xfrm>
            <a:off x="11582400" y="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858000" cy="563562"/>
          </a:xfrm>
        </p:spPr>
        <p:style>
          <a:lnRef idx="2">
            <a:schemeClr val="accent4">
              <a:shade val="50000"/>
            </a:schemeClr>
          </a:lnRef>
          <a:fillRef idx="1">
            <a:schemeClr val="accent4"/>
          </a:fillRef>
          <a:effectRef idx="0">
            <a:schemeClr val="accent4"/>
          </a:effectRef>
          <a:fontRef idx="minor">
            <a:schemeClr val="lt1"/>
          </a:fontRef>
        </p:style>
        <p:txBody>
          <a:bodyPr anchor="t">
            <a:noAutofit/>
          </a:bodyPr>
          <a:lstStyle/>
          <a:p>
            <a:r>
              <a:rPr lang="en-US" sz="3200" b="1" dirty="0" smtClean="0">
                <a:solidFill>
                  <a:schemeClr val="bg1"/>
                </a:solidFill>
              </a:rPr>
              <a:t>Parts of the desktop</a:t>
            </a:r>
            <a:endParaRPr lang="en-US" sz="3200" b="1" dirty="0">
              <a:solidFill>
                <a:schemeClr val="bg1"/>
              </a:solidFill>
            </a:endParaRPr>
          </a:p>
        </p:txBody>
      </p:sp>
      <p:sp>
        <p:nvSpPr>
          <p:cNvPr id="18" name="TextBox 17"/>
          <p:cNvSpPr txBox="1"/>
          <p:nvPr/>
        </p:nvSpPr>
        <p:spPr>
          <a:xfrm>
            <a:off x="3760276" y="5480712"/>
            <a:ext cx="1116524" cy="369332"/>
          </a:xfrm>
          <a:prstGeom prst="rect">
            <a:avLst/>
          </a:prstGeom>
          <a:noFill/>
        </p:spPr>
        <p:txBody>
          <a:bodyPr wrap="none" rtlCol="0">
            <a:spAutoFit/>
          </a:bodyPr>
          <a:lstStyle/>
          <a:p>
            <a:r>
              <a:rPr lang="en-US" b="1" dirty="0" smtClean="0">
                <a:solidFill>
                  <a:schemeClr val="bg1"/>
                </a:solidFill>
              </a:rPr>
              <a:t>Taskbar </a:t>
            </a:r>
            <a:endParaRPr lang="en-US" b="1" dirty="0">
              <a:solidFill>
                <a:schemeClr val="bg1"/>
              </a:solidFill>
            </a:endParaRPr>
          </a:p>
        </p:txBody>
      </p:sp>
      <p:sp>
        <p:nvSpPr>
          <p:cNvPr id="16" name="Content Placeholder 2"/>
          <p:cNvSpPr txBox="1">
            <a:spLocks/>
          </p:cNvSpPr>
          <p:nvPr/>
        </p:nvSpPr>
        <p:spPr bwMode="auto">
          <a:xfrm>
            <a:off x="1066800" y="1295400"/>
            <a:ext cx="80772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Start button </a:t>
            </a:r>
            <a:r>
              <a:rPr lang="en-US" sz="2000" dirty="0" smtClean="0">
                <a:latin typeface="+mn-lt"/>
                <a:cs typeface="+mn-cs"/>
              </a:rPr>
              <a:t>-Provides access to Windows XP programs, documents, and information on the Internet. (Generally located in the bottom left corner of the desktop and the far left of the Task bar.)</a:t>
            </a:r>
          </a:p>
        </p:txBody>
      </p:sp>
      <p:sp>
        <p:nvSpPr>
          <p:cNvPr id="20" name="Content Placeholder 2"/>
          <p:cNvSpPr txBox="1">
            <a:spLocks/>
          </p:cNvSpPr>
          <p:nvPr/>
        </p:nvSpPr>
        <p:spPr bwMode="auto">
          <a:xfrm>
            <a:off x="990600" y="2590800"/>
            <a:ext cx="81534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Taskbar</a:t>
            </a:r>
            <a:r>
              <a:rPr lang="en-US" sz="2000" b="1" dirty="0" smtClean="0">
                <a:latin typeface="+mn-lt"/>
                <a:cs typeface="+mn-cs"/>
              </a:rPr>
              <a:t> </a:t>
            </a:r>
            <a:r>
              <a:rPr lang="en-US" sz="2000" dirty="0" smtClean="0">
                <a:latin typeface="+mn-lt"/>
                <a:cs typeface="+mn-cs"/>
              </a:rPr>
              <a:t>-Contains buttons that give you quick access to common tools and the programs currently running. (Located across the bottom of the desktop.)</a:t>
            </a:r>
          </a:p>
        </p:txBody>
      </p:sp>
      <p:sp>
        <p:nvSpPr>
          <p:cNvPr id="23" name="Content Placeholder 2"/>
          <p:cNvSpPr txBox="1">
            <a:spLocks/>
          </p:cNvSpPr>
          <p:nvPr/>
        </p:nvSpPr>
        <p:spPr bwMode="auto">
          <a:xfrm>
            <a:off x="914400" y="3733800"/>
            <a:ext cx="7696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Icons</a:t>
            </a:r>
            <a:r>
              <a:rPr lang="en-US" sz="2000" b="1" dirty="0" smtClean="0">
                <a:latin typeface="+mn-lt"/>
                <a:cs typeface="+mn-cs"/>
              </a:rPr>
              <a:t> </a:t>
            </a:r>
            <a:r>
              <a:rPr lang="en-US" sz="2000" dirty="0" smtClean="0">
                <a:latin typeface="+mn-lt"/>
                <a:cs typeface="+mn-cs"/>
              </a:rPr>
              <a:t>are small pictures used to represent programs.</a:t>
            </a:r>
          </a:p>
        </p:txBody>
      </p:sp>
      <p:sp>
        <p:nvSpPr>
          <p:cNvPr id="25" name="Content Placeholder 2"/>
          <p:cNvSpPr txBox="1">
            <a:spLocks/>
          </p:cNvSpPr>
          <p:nvPr/>
        </p:nvSpPr>
        <p:spPr bwMode="auto">
          <a:xfrm>
            <a:off x="990600" y="4495800"/>
            <a:ext cx="8153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Notification Area</a:t>
            </a:r>
            <a:r>
              <a:rPr lang="en-US" sz="2000" dirty="0" smtClean="0">
                <a:solidFill>
                  <a:srgbClr val="00B0F0"/>
                </a:solidFill>
                <a:latin typeface="+mn-lt"/>
                <a:cs typeface="+mn-cs"/>
              </a:rPr>
              <a:t> </a:t>
            </a:r>
            <a:r>
              <a:rPr lang="en-US" sz="2000" dirty="0" smtClean="0">
                <a:latin typeface="+mn-lt"/>
                <a:cs typeface="+mn-cs"/>
              </a:rPr>
              <a:t>located at the bottom right corner of the taskbar tell the user what ever is happening in the computer.</a:t>
            </a:r>
          </a:p>
        </p:txBody>
      </p:sp>
      <p:sp>
        <p:nvSpPr>
          <p:cNvPr id="26" name="Content Placeholder 2"/>
          <p:cNvSpPr txBox="1">
            <a:spLocks/>
          </p:cNvSpPr>
          <p:nvPr/>
        </p:nvSpPr>
        <p:spPr bwMode="auto">
          <a:xfrm>
            <a:off x="990600" y="5638800"/>
            <a:ext cx="8153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Pointer</a:t>
            </a:r>
            <a:r>
              <a:rPr lang="en-US" sz="2000" b="1" dirty="0" smtClean="0">
                <a:latin typeface="+mn-lt"/>
                <a:cs typeface="+mn-cs"/>
              </a:rPr>
              <a:t> -</a:t>
            </a:r>
            <a:r>
              <a:rPr lang="en-US" sz="2000" dirty="0" smtClean="0">
                <a:latin typeface="+mn-lt"/>
                <a:cs typeface="+mn-cs"/>
              </a:rPr>
              <a:t>A small object, such as an arrow, that moves on the screen when you move the mouse.</a:t>
            </a:r>
          </a:p>
        </p:txBody>
      </p:sp>
    </p:spTree>
  </p:cSld>
  <p:clrMapOvr>
    <a:masterClrMapping/>
  </p:clrMapOvr>
  <p:transition>
    <p:whee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7467600" cy="563562"/>
          </a:xfrm>
        </p:spPr>
        <p:style>
          <a:lnRef idx="2">
            <a:schemeClr val="accent4">
              <a:shade val="50000"/>
            </a:schemeClr>
          </a:lnRef>
          <a:fillRef idx="1">
            <a:schemeClr val="accent4"/>
          </a:fillRef>
          <a:effectRef idx="0">
            <a:schemeClr val="accent4"/>
          </a:effectRef>
          <a:fontRef idx="minor">
            <a:schemeClr val="lt1"/>
          </a:fontRef>
        </p:style>
        <p:txBody>
          <a:bodyPr anchor="t">
            <a:normAutofit fontScale="90000"/>
          </a:bodyPr>
          <a:lstStyle/>
          <a:p>
            <a:r>
              <a:rPr lang="en-US" b="1" dirty="0" smtClean="0">
                <a:solidFill>
                  <a:schemeClr val="bg1"/>
                </a:solidFill>
              </a:rPr>
              <a:t>Window</a:t>
            </a:r>
            <a:endParaRPr lang="en-US" b="1" dirty="0">
              <a:solidFill>
                <a:schemeClr val="bg1"/>
              </a:solidFill>
            </a:endParaRPr>
          </a:p>
        </p:txBody>
      </p:sp>
      <p:sp>
        <p:nvSpPr>
          <p:cNvPr id="3" name="Content Placeholder 2"/>
          <p:cNvSpPr>
            <a:spLocks noGrp="1"/>
          </p:cNvSpPr>
          <p:nvPr>
            <p:ph idx="1"/>
          </p:nvPr>
        </p:nvSpPr>
        <p:spPr>
          <a:xfrm>
            <a:off x="533400" y="609600"/>
            <a:ext cx="7467600" cy="1752600"/>
          </a:xfrm>
        </p:spPr>
        <p:txBody>
          <a:bodyPr/>
          <a:lstStyle/>
          <a:p>
            <a:pPr marL="0" indent="0">
              <a:buNone/>
            </a:pPr>
            <a:r>
              <a:rPr lang="en-US" sz="2000" dirty="0" smtClean="0"/>
              <a:t>A </a:t>
            </a:r>
            <a:r>
              <a:rPr lang="en-US" sz="2000" b="1" dirty="0" smtClean="0">
                <a:solidFill>
                  <a:srgbClr val="00B0F0"/>
                </a:solidFill>
              </a:rPr>
              <a:t>window</a:t>
            </a:r>
            <a:r>
              <a:rPr lang="en-US" sz="2000" dirty="0" smtClean="0"/>
              <a:t> is a rectangular area of the screen in which you view program folders, files, or icons. </a:t>
            </a:r>
          </a:p>
          <a:p>
            <a:pPr marL="0" indent="0">
              <a:buNone/>
            </a:pPr>
            <a:r>
              <a:rPr lang="en-US" sz="2000" dirty="0" smtClean="0"/>
              <a:t>The window is made up of several components that are the same for all windows in Windows XP and Windows applications and make it easy for you to manage your work.</a:t>
            </a:r>
          </a:p>
          <a:p>
            <a:pPr>
              <a:buNone/>
            </a:pPr>
            <a:endParaRPr lang="en-US" sz="2000" dirty="0"/>
          </a:p>
        </p:txBody>
      </p:sp>
      <p:pic>
        <p:nvPicPr>
          <p:cNvPr id="5" name="Picture 4" descr="My Computer Window"/>
          <p:cNvPicPr/>
          <p:nvPr/>
        </p:nvPicPr>
        <p:blipFill>
          <a:blip r:embed="rId2" cstate="print"/>
          <a:srcRect/>
          <a:stretch>
            <a:fillRect/>
          </a:stretch>
        </p:blipFill>
        <p:spPr bwMode="auto">
          <a:xfrm>
            <a:off x="838200" y="2362200"/>
            <a:ext cx="7315200" cy="32766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000" cap="small" dirty="0" smtClean="0">
                <a:solidFill>
                  <a:schemeClr val="bg1"/>
                </a:solidFill>
                <a:latin typeface="+mj-lt"/>
                <a:ea typeface="+mj-ea"/>
                <a:cs typeface="+mj-cs"/>
              </a:rPr>
              <a:t>Parts of a window </a:t>
            </a:r>
            <a:endParaRPr lang="en-US" sz="3000" cap="small" dirty="0">
              <a:solidFill>
                <a:schemeClr val="bg1"/>
              </a:solidFill>
              <a:latin typeface="+mj-lt"/>
              <a:ea typeface="+mj-ea"/>
              <a:cs typeface="+mj-cs"/>
            </a:endParaRPr>
          </a:p>
        </p:txBody>
      </p:sp>
      <p:pic>
        <p:nvPicPr>
          <p:cNvPr id="5" name="Picture 4" descr="Screenshot of Windows Control Panel with parts identified."/>
          <p:cNvPicPr/>
          <p:nvPr/>
        </p:nvPicPr>
        <p:blipFill>
          <a:blip r:embed="rId2" cstate="print">
            <a:clrChange>
              <a:clrFrom>
                <a:srgbClr val="FFFFFF"/>
              </a:clrFrom>
              <a:clrTo>
                <a:srgbClr val="FFFFFF">
                  <a:alpha val="0"/>
                </a:srgbClr>
              </a:clrTo>
            </a:clrChange>
          </a:blip>
          <a:srcRect/>
          <a:stretch>
            <a:fillRect/>
          </a:stretch>
        </p:blipFill>
        <p:spPr bwMode="auto">
          <a:xfrm>
            <a:off x="1066800" y="1066800"/>
            <a:ext cx="7391400" cy="47244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000" b="1" cap="small" dirty="0" smtClean="0">
                <a:solidFill>
                  <a:schemeClr val="bg1"/>
                </a:solidFill>
                <a:latin typeface="+mj-lt"/>
                <a:ea typeface="+mj-ea"/>
                <a:cs typeface="+mj-cs"/>
              </a:rPr>
              <a:t>Parts of a window </a:t>
            </a:r>
            <a:endParaRPr lang="en-US" sz="3000" b="1" cap="small" dirty="0">
              <a:solidFill>
                <a:schemeClr val="bg1"/>
              </a:solidFill>
              <a:latin typeface="+mj-lt"/>
              <a:ea typeface="+mj-ea"/>
              <a:cs typeface="+mj-cs"/>
            </a:endParaRPr>
          </a:p>
        </p:txBody>
      </p:sp>
      <p:sp>
        <p:nvSpPr>
          <p:cNvPr id="49155" name="Content Placeholder 2"/>
          <p:cNvSpPr>
            <a:spLocks noGrp="1"/>
          </p:cNvSpPr>
          <p:nvPr>
            <p:ph idx="1"/>
          </p:nvPr>
        </p:nvSpPr>
        <p:spPr>
          <a:xfrm>
            <a:off x="685800" y="914400"/>
            <a:ext cx="8153400" cy="838200"/>
          </a:xfrm>
        </p:spPr>
        <p:txBody>
          <a:bodyPr>
            <a:normAutofit/>
          </a:bodyPr>
          <a:lstStyle/>
          <a:p>
            <a:pPr marL="0" indent="0">
              <a:buNone/>
            </a:pPr>
            <a:r>
              <a:rPr lang="en-US" sz="2000" b="1" dirty="0" smtClean="0">
                <a:solidFill>
                  <a:srgbClr val="00B0F0"/>
                </a:solidFill>
              </a:rPr>
              <a:t>Menu bar </a:t>
            </a:r>
            <a:r>
              <a:rPr lang="en-US" sz="2000" dirty="0" smtClean="0"/>
              <a:t>-Contains the titles of menus, such as File, Edit, and Help. </a:t>
            </a:r>
            <a:r>
              <a:rPr lang="en-US" sz="2000" i="1" dirty="0" smtClean="0"/>
              <a:t>(Located along the top of the window under the Title bar.)</a:t>
            </a:r>
            <a:endParaRPr lang="en-US" sz="2000" dirty="0"/>
          </a:p>
        </p:txBody>
      </p:sp>
      <p:sp>
        <p:nvSpPr>
          <p:cNvPr id="9" name="Content Placeholder 2"/>
          <p:cNvSpPr txBox="1">
            <a:spLocks/>
          </p:cNvSpPr>
          <p:nvPr/>
        </p:nvSpPr>
        <p:spPr bwMode="auto">
          <a:xfrm>
            <a:off x="762000" y="1828800"/>
            <a:ext cx="8153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Control Menu </a:t>
            </a:r>
            <a:r>
              <a:rPr lang="en-US" sz="2000" dirty="0" smtClean="0">
                <a:latin typeface="+mn-lt"/>
                <a:cs typeface="+mn-cs"/>
              </a:rPr>
              <a:t>Icon-Drop-down menu on the Title bar with the Minimize, Maximize/Restore, Close, Move and Size functions. (Located on the left side of the Title bar)</a:t>
            </a:r>
          </a:p>
        </p:txBody>
      </p:sp>
      <p:sp>
        <p:nvSpPr>
          <p:cNvPr id="11" name="Content Placeholder 2"/>
          <p:cNvSpPr txBox="1">
            <a:spLocks/>
          </p:cNvSpPr>
          <p:nvPr/>
        </p:nvSpPr>
        <p:spPr bwMode="auto">
          <a:xfrm>
            <a:off x="685800" y="3200400"/>
            <a:ext cx="8153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Title</a:t>
            </a:r>
            <a:r>
              <a:rPr lang="en-US" sz="2000" b="1" dirty="0" smtClean="0">
                <a:latin typeface="+mn-lt"/>
                <a:cs typeface="+mn-cs"/>
              </a:rPr>
              <a:t> </a:t>
            </a:r>
            <a:r>
              <a:rPr lang="en-US" sz="2000" b="1" dirty="0" smtClean="0">
                <a:solidFill>
                  <a:srgbClr val="00B0F0"/>
                </a:solidFill>
                <a:latin typeface="+mn-lt"/>
                <a:cs typeface="+mn-cs"/>
              </a:rPr>
              <a:t>bar </a:t>
            </a:r>
            <a:r>
              <a:rPr lang="en-US" sz="2000" dirty="0" smtClean="0">
                <a:solidFill>
                  <a:srgbClr val="00B0F0"/>
                </a:solidFill>
                <a:latin typeface="+mn-lt"/>
                <a:cs typeface="+mn-cs"/>
              </a:rPr>
              <a:t>-</a:t>
            </a:r>
            <a:r>
              <a:rPr lang="en-US" sz="2000" dirty="0" smtClean="0">
                <a:latin typeface="+mn-lt"/>
                <a:cs typeface="+mn-cs"/>
              </a:rPr>
              <a:t>Contains the window title and basic window control buttons. (Located at the top of the window.)</a:t>
            </a:r>
          </a:p>
        </p:txBody>
      </p:sp>
      <p:sp>
        <p:nvSpPr>
          <p:cNvPr id="14" name="Content Placeholder 2"/>
          <p:cNvSpPr txBox="1">
            <a:spLocks/>
          </p:cNvSpPr>
          <p:nvPr/>
        </p:nvSpPr>
        <p:spPr bwMode="auto">
          <a:xfrm>
            <a:off x="685800" y="4267200"/>
            <a:ext cx="8229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solidFill>
                  <a:srgbClr val="00B0F0"/>
                </a:solidFill>
                <a:latin typeface="+mn-lt"/>
                <a:cs typeface="+mn-cs"/>
              </a:rPr>
              <a:t>Control Menu Icon  </a:t>
            </a:r>
            <a:r>
              <a:rPr lang="en-US" sz="2000" dirty="0" smtClean="0">
                <a:latin typeface="+mn-lt"/>
                <a:cs typeface="+mn-cs"/>
              </a:rPr>
              <a:t>in every window, a little icon in the upper-left corner that can be used to control the window. </a:t>
            </a:r>
          </a:p>
          <a:p>
            <a:r>
              <a:rPr lang="en-US" sz="2000" dirty="0" smtClean="0">
                <a:latin typeface="+mn-lt"/>
                <a:cs typeface="+mn-cs"/>
              </a:rPr>
              <a:t>Clicking the icon opens the window’s control menu while double clicking the icon is a shortcut for closing the window.</a:t>
            </a:r>
          </a:p>
        </p:txBody>
      </p:sp>
    </p:spTree>
  </p:cSld>
  <p:clrMapOvr>
    <a:masterClrMapping/>
  </p:clrMapOvr>
  <p:transition>
    <p:whee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000" b="1" cap="small" dirty="0" smtClean="0">
                <a:solidFill>
                  <a:schemeClr val="bg1"/>
                </a:solidFill>
                <a:latin typeface="+mj-lt"/>
                <a:ea typeface="+mj-ea"/>
                <a:cs typeface="+mj-cs"/>
              </a:rPr>
              <a:t>Parts of a window </a:t>
            </a:r>
            <a:endParaRPr lang="en-US" sz="3000" b="1" cap="small" dirty="0">
              <a:solidFill>
                <a:schemeClr val="bg1"/>
              </a:solidFill>
              <a:latin typeface="+mj-lt"/>
              <a:ea typeface="+mj-ea"/>
              <a:cs typeface="+mj-cs"/>
            </a:endParaRPr>
          </a:p>
        </p:txBody>
      </p:sp>
      <p:sp>
        <p:nvSpPr>
          <p:cNvPr id="11" name="Content Placeholder 2"/>
          <p:cNvSpPr txBox="1">
            <a:spLocks/>
          </p:cNvSpPr>
          <p:nvPr/>
        </p:nvSpPr>
        <p:spPr bwMode="auto">
          <a:xfrm>
            <a:off x="304800" y="1066800"/>
            <a:ext cx="815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Minimize button </a:t>
            </a:r>
            <a:r>
              <a:rPr lang="en-US" sz="2000" dirty="0" smtClean="0">
                <a:latin typeface="+mn-lt"/>
                <a:cs typeface="+mn-cs"/>
              </a:rPr>
              <a:t>a small minus button at the top right window which is used to reduce the window on to the taskbar as an icon (         )</a:t>
            </a:r>
          </a:p>
        </p:txBody>
      </p:sp>
      <p:sp>
        <p:nvSpPr>
          <p:cNvPr id="13" name="Content Placeholder 2"/>
          <p:cNvSpPr txBox="1">
            <a:spLocks/>
          </p:cNvSpPr>
          <p:nvPr/>
        </p:nvSpPr>
        <p:spPr bwMode="auto">
          <a:xfrm>
            <a:off x="381000" y="2286000"/>
            <a:ext cx="8001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Maximize button </a:t>
            </a:r>
            <a:r>
              <a:rPr lang="en-US" sz="2000" dirty="0" smtClean="0">
                <a:latin typeface="+mn-lt"/>
                <a:cs typeface="+mn-cs"/>
              </a:rPr>
              <a:t>two small (        ) rectangular boxes overlap together which is used to increase the size of your windows to fill the screen</a:t>
            </a:r>
          </a:p>
        </p:txBody>
      </p:sp>
      <p:sp>
        <p:nvSpPr>
          <p:cNvPr id="14" name="Content Placeholder 2"/>
          <p:cNvSpPr txBox="1">
            <a:spLocks/>
          </p:cNvSpPr>
          <p:nvPr/>
        </p:nvSpPr>
        <p:spPr bwMode="auto">
          <a:xfrm>
            <a:off x="381000" y="3733800"/>
            <a:ext cx="815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rgbClr val="00B0F0"/>
                </a:solidFill>
                <a:latin typeface="+mn-lt"/>
                <a:cs typeface="+mn-cs"/>
              </a:rPr>
              <a:t>Close button </a:t>
            </a:r>
            <a:r>
              <a:rPr lang="en-US" sz="2000" dirty="0" smtClean="0">
                <a:latin typeface="+mn-lt"/>
                <a:cs typeface="+mn-cs"/>
              </a:rPr>
              <a:t>a small ( </a:t>
            </a:r>
            <a:r>
              <a:rPr lang="en-US" sz="2000" dirty="0" smtClean="0">
                <a:solidFill>
                  <a:srgbClr val="FF0000"/>
                </a:solidFill>
                <a:latin typeface="+mn-lt"/>
                <a:cs typeface="+mn-cs"/>
              </a:rPr>
              <a:t>x</a:t>
            </a:r>
            <a:r>
              <a:rPr lang="en-US" sz="2000" dirty="0" smtClean="0">
                <a:latin typeface="+mn-lt"/>
                <a:cs typeface="+mn-cs"/>
              </a:rPr>
              <a:t>  )button located at the top right corner of the window used to exit out off the window</a:t>
            </a:r>
          </a:p>
        </p:txBody>
      </p:sp>
      <p:cxnSp>
        <p:nvCxnSpPr>
          <p:cNvPr id="18" name="Straight Connector 17"/>
          <p:cNvCxnSpPr/>
          <p:nvPr/>
        </p:nvCxnSpPr>
        <p:spPr>
          <a:xfrm>
            <a:off x="5791200" y="1600200"/>
            <a:ext cx="304800" cy="0"/>
          </a:xfrm>
          <a:prstGeom prst="line">
            <a:avLst/>
          </a:prstGeom>
        </p:spPr>
        <p:style>
          <a:lnRef idx="3">
            <a:schemeClr val="accent6"/>
          </a:lnRef>
          <a:fillRef idx="0">
            <a:schemeClr val="accent6"/>
          </a:fillRef>
          <a:effectRef idx="2">
            <a:schemeClr val="accent6"/>
          </a:effectRef>
          <a:fontRef idx="minor">
            <a:schemeClr val="tx1"/>
          </a:fontRef>
        </p:style>
      </p:cxnSp>
      <p:sp>
        <p:nvSpPr>
          <p:cNvPr id="19" name="Rectangle 18"/>
          <p:cNvSpPr/>
          <p:nvPr/>
        </p:nvSpPr>
        <p:spPr>
          <a:xfrm>
            <a:off x="3505200" y="2438400"/>
            <a:ext cx="304800" cy="152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52600"/>
            <a:ext cx="8321040" cy="4419600"/>
          </a:xfrm>
        </p:spPr>
        <p:txBody>
          <a:bodyPr>
            <a:normAutofit/>
          </a:bodyPr>
          <a:lstStyle/>
          <a:p>
            <a:pPr algn="l"/>
            <a:r>
              <a:rPr lang="en-US" sz="2400" dirty="0" smtClean="0"/>
              <a:t>Computer wares refers to the physical, internal and living  parts that makes a computer to work.</a:t>
            </a:r>
            <a:br>
              <a:rPr lang="en-US" sz="2400" dirty="0" smtClean="0"/>
            </a:br>
            <a:r>
              <a:rPr lang="en-US" sz="2400" dirty="0" smtClean="0"/>
              <a:t/>
            </a:r>
            <a:br>
              <a:rPr lang="en-US" sz="2400" dirty="0" smtClean="0"/>
            </a:br>
            <a:r>
              <a:rPr lang="en-US" sz="2400" dirty="0" smtClean="0"/>
              <a:t>There are three(3) types of computer wares.</a:t>
            </a:r>
            <a:br>
              <a:rPr lang="en-US" sz="2400" dirty="0" smtClean="0"/>
            </a:br>
            <a:r>
              <a:rPr lang="en-US" sz="2400" dirty="0" smtClean="0"/>
              <a:t/>
            </a:r>
            <a:br>
              <a:rPr lang="en-US" sz="2400" dirty="0" smtClean="0"/>
            </a:br>
            <a:r>
              <a:rPr lang="en-US" sz="2400" dirty="0" smtClean="0"/>
              <a:t>(</a:t>
            </a:r>
            <a:r>
              <a:rPr lang="en-US" sz="2400" dirty="0" err="1" smtClean="0"/>
              <a:t>i</a:t>
            </a:r>
            <a:r>
              <a:rPr lang="en-US" sz="2400" dirty="0" smtClean="0"/>
              <a:t>) </a:t>
            </a:r>
            <a:r>
              <a:rPr lang="en-US" sz="2400" b="1" dirty="0" smtClean="0">
                <a:solidFill>
                  <a:srgbClr val="00B0F0"/>
                </a:solidFill>
              </a:rPr>
              <a:t>hardware </a:t>
            </a:r>
            <a:r>
              <a:rPr lang="en-US" sz="2400" dirty="0" smtClean="0">
                <a:solidFill>
                  <a:srgbClr val="00B0F0"/>
                </a:solidFill>
              </a:rPr>
              <a:t/>
            </a:r>
            <a:br>
              <a:rPr lang="en-US" sz="2400" dirty="0" smtClean="0">
                <a:solidFill>
                  <a:srgbClr val="00B0F0"/>
                </a:solidFill>
              </a:rPr>
            </a:br>
            <a:r>
              <a:rPr lang="en-US" sz="2400" dirty="0" smtClean="0">
                <a:solidFill>
                  <a:srgbClr val="00B0F0"/>
                </a:solidFill>
              </a:rPr>
              <a:t/>
            </a:r>
            <a:br>
              <a:rPr lang="en-US" sz="2400" dirty="0" smtClean="0">
                <a:solidFill>
                  <a:srgbClr val="00B0F0"/>
                </a:solidFill>
              </a:rPr>
            </a:br>
            <a:r>
              <a:rPr lang="en-US" sz="2400" dirty="0" smtClean="0"/>
              <a:t>(ii) </a:t>
            </a:r>
            <a:r>
              <a:rPr lang="en-US" sz="2400" b="1" dirty="0" smtClean="0">
                <a:solidFill>
                  <a:srgbClr val="00B0F0"/>
                </a:solidFill>
              </a:rPr>
              <a:t>software </a:t>
            </a:r>
            <a:r>
              <a:rPr lang="en-US" sz="2400" dirty="0" smtClean="0">
                <a:solidFill>
                  <a:srgbClr val="00B0F0"/>
                </a:solidFill>
              </a:rPr>
              <a:t/>
            </a:r>
            <a:br>
              <a:rPr lang="en-US" sz="2400" dirty="0" smtClean="0">
                <a:solidFill>
                  <a:srgbClr val="00B0F0"/>
                </a:solidFill>
              </a:rPr>
            </a:br>
            <a:r>
              <a:rPr lang="en-US" sz="2400" dirty="0" smtClean="0">
                <a:solidFill>
                  <a:srgbClr val="00B0F0"/>
                </a:solidFill>
              </a:rPr>
              <a:t/>
            </a:r>
            <a:br>
              <a:rPr lang="en-US" sz="2400" dirty="0" smtClean="0">
                <a:solidFill>
                  <a:srgbClr val="00B0F0"/>
                </a:solidFill>
              </a:rPr>
            </a:br>
            <a:r>
              <a:rPr lang="en-US" sz="2400" dirty="0" smtClean="0"/>
              <a:t>(iii) </a:t>
            </a:r>
            <a:r>
              <a:rPr lang="en-US" sz="2400" b="1" dirty="0" smtClean="0">
                <a:solidFill>
                  <a:srgbClr val="00B0F0"/>
                </a:solidFill>
              </a:rPr>
              <a:t>live ware</a:t>
            </a:r>
            <a:r>
              <a:rPr lang="en-US" sz="2400" dirty="0" smtClean="0"/>
              <a:t/>
            </a:r>
            <a:br>
              <a:rPr lang="en-US" sz="2400" dirty="0" smtClean="0"/>
            </a:br>
            <a:endParaRPr lang="en-US" sz="2400" dirty="0"/>
          </a:p>
        </p:txBody>
      </p:sp>
      <p:sp>
        <p:nvSpPr>
          <p:cNvPr id="3" name="TextBox 2"/>
          <p:cNvSpPr txBox="1"/>
          <p:nvPr/>
        </p:nvSpPr>
        <p:spPr>
          <a:xfrm>
            <a:off x="609600" y="381000"/>
            <a:ext cx="76962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b="1" dirty="0" smtClean="0">
                <a:solidFill>
                  <a:schemeClr val="bg1"/>
                </a:solidFill>
              </a:rPr>
              <a:t>COMPUTER WARES</a:t>
            </a:r>
            <a:endParaRPr lang="en-US" sz="4000" dirty="0">
              <a:solidFill>
                <a:schemeClr val="bg1"/>
              </a:solidFill>
            </a:endParaRPr>
          </a:p>
        </p:txBody>
      </p:sp>
    </p:spTree>
  </p:cSld>
  <p:clrMapOvr>
    <a:masterClrMapping/>
  </p:clrMapOvr>
  <p:transition>
    <p:whee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229600" cy="4307352"/>
          </a:xfrm>
        </p:spPr>
        <p:txBody>
          <a:bodyPr>
            <a:normAutofit fontScale="90000"/>
          </a:bodyPr>
          <a:lstStyle/>
          <a:p>
            <a:pPr algn="l"/>
            <a:r>
              <a:rPr lang="en-US" sz="2400" b="1" dirty="0" smtClean="0">
                <a:solidFill>
                  <a:srgbClr val="00B0F0"/>
                </a:solidFill>
              </a:rPr>
              <a:t>Hardware</a:t>
            </a:r>
            <a:r>
              <a:rPr lang="en-US" dirty="0" smtClean="0"/>
              <a:t> </a:t>
            </a:r>
            <a:r>
              <a:rPr lang="en-US" sz="2400" dirty="0" smtClean="0"/>
              <a:t>–</a:t>
            </a:r>
            <a:r>
              <a:rPr lang="en-US" dirty="0" smtClean="0"/>
              <a:t> </a:t>
            </a:r>
            <a:r>
              <a:rPr lang="en-US" sz="2400" dirty="0" smtClean="0"/>
              <a:t>the physical parts of a computer you can see, torch and feel.</a:t>
            </a:r>
            <a:r>
              <a:rPr lang="en-US" sz="2400" dirty="0"/>
              <a:t> </a:t>
            </a:r>
            <a:r>
              <a:rPr lang="en-US" sz="2400" dirty="0" smtClean="0"/>
              <a:t> e.g. </a:t>
            </a:r>
            <a:r>
              <a:rPr lang="en-US" sz="2400" b="1" dirty="0" smtClean="0">
                <a:solidFill>
                  <a:srgbClr val="00B0F0"/>
                </a:solidFill>
              </a:rPr>
              <a:t>system unit</a:t>
            </a:r>
            <a:r>
              <a:rPr lang="en-US" sz="2400" dirty="0" smtClean="0"/>
              <a:t>,  </a:t>
            </a:r>
            <a:r>
              <a:rPr lang="en-US" sz="2400" b="1" dirty="0" smtClean="0">
                <a:solidFill>
                  <a:srgbClr val="00B0F0"/>
                </a:solidFill>
              </a:rPr>
              <a:t>monitor</a:t>
            </a:r>
            <a:r>
              <a:rPr lang="en-US" sz="2400" dirty="0" smtClean="0"/>
              <a:t>,</a:t>
            </a:r>
            <a:r>
              <a:rPr lang="en-US" sz="2400" dirty="0" smtClean="0">
                <a:solidFill>
                  <a:srgbClr val="00B0F0"/>
                </a:solidFill>
              </a:rPr>
              <a:t> keyboard</a:t>
            </a:r>
            <a:r>
              <a:rPr lang="en-US" sz="2400" dirty="0"/>
              <a:t>,</a:t>
            </a:r>
            <a:r>
              <a:rPr lang="en-US" sz="2400" dirty="0" smtClean="0"/>
              <a:t> </a:t>
            </a:r>
            <a:r>
              <a:rPr lang="en-US" sz="2400" dirty="0" smtClean="0">
                <a:solidFill>
                  <a:srgbClr val="00B0F0"/>
                </a:solidFill>
              </a:rPr>
              <a:t>mouse</a:t>
            </a:r>
            <a:r>
              <a:rPr lang="en-US" sz="2400" dirty="0" smtClean="0"/>
              <a:t>. etc. </a:t>
            </a:r>
            <a:br>
              <a:rPr lang="en-US" sz="2400" dirty="0" smtClean="0"/>
            </a:br>
            <a:r>
              <a:rPr lang="en-US" sz="2400" dirty="0" smtClean="0"/>
              <a:t/>
            </a:r>
            <a:br>
              <a:rPr lang="en-US" sz="2400" dirty="0" smtClean="0"/>
            </a:br>
            <a:r>
              <a:rPr lang="en-US" sz="2400" dirty="0" smtClean="0"/>
              <a:t/>
            </a:r>
            <a:br>
              <a:rPr lang="en-US" sz="2400" dirty="0" smtClean="0"/>
            </a:br>
            <a:r>
              <a:rPr lang="en-US" sz="2400" b="1" dirty="0" smtClean="0">
                <a:solidFill>
                  <a:srgbClr val="00B0F0"/>
                </a:solidFill>
              </a:rPr>
              <a:t>Software</a:t>
            </a:r>
            <a:r>
              <a:rPr lang="en-US" sz="2400" dirty="0" smtClean="0"/>
              <a:t> – the internal programs that tell a computer what  to do and how to do it, or runs on hardware.</a:t>
            </a:r>
            <a:br>
              <a:rPr lang="en-US" sz="2400" dirty="0" smtClean="0"/>
            </a:br>
            <a:r>
              <a:rPr lang="en-US" sz="2400" dirty="0" smtClean="0"/>
              <a:t> </a:t>
            </a:r>
            <a:br>
              <a:rPr lang="en-US" sz="2400" dirty="0" smtClean="0"/>
            </a:br>
            <a:r>
              <a:rPr lang="en-US" sz="2400" dirty="0" smtClean="0"/>
              <a:t>E.g. operating system (windows xp, Linux, ubuntu, zubuntu, window 7. etc.)</a:t>
            </a:r>
            <a:br>
              <a:rPr lang="en-US" sz="2400" dirty="0" smtClean="0"/>
            </a:br>
            <a:r>
              <a:rPr lang="en-US" sz="2400" dirty="0" smtClean="0"/>
              <a:t/>
            </a:r>
            <a:br>
              <a:rPr lang="en-US" sz="2400" dirty="0" smtClean="0"/>
            </a:br>
            <a:r>
              <a:rPr lang="en-US" sz="2400" b="1" dirty="0" smtClean="0">
                <a:solidFill>
                  <a:srgbClr val="00B0F0"/>
                </a:solidFill>
              </a:rPr>
              <a:t>live ware </a:t>
            </a:r>
            <a:r>
              <a:rPr lang="en-US" sz="2400" dirty="0" smtClean="0"/>
              <a:t>– human beings ( man ,woman, children) that  create and use computers.</a:t>
            </a:r>
            <a:endParaRPr lang="en-US" sz="2400" dirty="0"/>
          </a:p>
        </p:txBody>
      </p:sp>
      <p:sp>
        <p:nvSpPr>
          <p:cNvPr id="5" name="TextBox 4"/>
          <p:cNvSpPr txBox="1"/>
          <p:nvPr/>
        </p:nvSpPr>
        <p:spPr>
          <a:xfrm>
            <a:off x="457200" y="381000"/>
            <a:ext cx="80772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b="1" dirty="0" smtClean="0">
                <a:solidFill>
                  <a:schemeClr val="bg1"/>
                </a:solidFill>
              </a:rPr>
              <a:t>Hardware</a:t>
            </a:r>
            <a:endParaRPr lang="en-US" sz="4000" dirty="0">
              <a:solidFill>
                <a:schemeClr val="bg1"/>
              </a:solidFill>
            </a:endParaRPr>
          </a:p>
        </p:txBody>
      </p:sp>
    </p:spTree>
  </p:cSld>
  <p:clrMapOvr>
    <a:masterClrMapping/>
  </p:clrMapOvr>
  <p:transition>
    <p:wheel/>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1524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000" b="1" cap="small" dirty="0" smtClean="0">
                <a:solidFill>
                  <a:schemeClr val="bg1"/>
                </a:solidFill>
                <a:latin typeface="+mj-lt"/>
                <a:ea typeface="+mj-ea"/>
                <a:cs typeface="+mj-cs"/>
              </a:rPr>
              <a:t> Software </a:t>
            </a:r>
            <a:endParaRPr lang="en-US" sz="3000" b="1" cap="small" dirty="0">
              <a:solidFill>
                <a:schemeClr val="bg1"/>
              </a:solidFill>
              <a:latin typeface="+mj-lt"/>
              <a:ea typeface="+mj-ea"/>
              <a:cs typeface="+mj-cs"/>
            </a:endParaRPr>
          </a:p>
        </p:txBody>
      </p:sp>
      <p:sp>
        <p:nvSpPr>
          <p:cNvPr id="4" name="Content Placeholder 2"/>
          <p:cNvSpPr>
            <a:spLocks noGrp="1"/>
          </p:cNvSpPr>
          <p:nvPr>
            <p:ph idx="1"/>
          </p:nvPr>
        </p:nvSpPr>
        <p:spPr>
          <a:xfrm>
            <a:off x="304800" y="762000"/>
            <a:ext cx="8839200" cy="4648200"/>
          </a:xfrm>
        </p:spPr>
        <p:txBody>
          <a:bodyPr>
            <a:noAutofit/>
          </a:bodyPr>
          <a:lstStyle/>
          <a:p>
            <a:pPr marL="0" indent="0">
              <a:lnSpc>
                <a:spcPct val="150000"/>
              </a:lnSpc>
              <a:buNone/>
            </a:pPr>
            <a:r>
              <a:rPr lang="en-US" sz="2800" b="1" dirty="0" smtClean="0">
                <a:solidFill>
                  <a:srgbClr val="00B0F0"/>
                </a:solidFill>
              </a:rPr>
              <a:t>Software</a:t>
            </a:r>
            <a:r>
              <a:rPr lang="en-US" sz="2800" b="1" dirty="0" smtClean="0"/>
              <a:t> </a:t>
            </a:r>
            <a:r>
              <a:rPr lang="en-US" sz="2800" dirty="0" smtClean="0"/>
              <a:t>is a collection of computer programs and related data that provide instructions for telling a computer what to do and how to do it. </a:t>
            </a:r>
          </a:p>
          <a:p>
            <a:pPr marL="0" indent="0">
              <a:lnSpc>
                <a:spcPct val="150000"/>
              </a:lnSpc>
              <a:buNone/>
            </a:pPr>
            <a:r>
              <a:rPr lang="en-US" sz="2800" dirty="0" smtClean="0"/>
              <a:t>In other words, software is a general name given to all computer program.</a:t>
            </a:r>
            <a:endParaRPr lang="en-US" sz="2800" dirty="0"/>
          </a:p>
        </p:txBody>
      </p:sp>
      <p:sp>
        <p:nvSpPr>
          <p:cNvPr id="5" name="Title 1"/>
          <p:cNvSpPr txBox="1">
            <a:spLocks/>
          </p:cNvSpPr>
          <p:nvPr/>
        </p:nvSpPr>
        <p:spPr>
          <a:xfrm>
            <a:off x="304800" y="2971800"/>
            <a:ext cx="8839200" cy="609600"/>
          </a:xfrm>
          <a:prstGeom prst="rect">
            <a:avLst/>
          </a:prstGeom>
        </p:spPr>
        <p:txBody>
          <a:bodyPr>
            <a:normAutofit/>
          </a:bodyPr>
          <a:lstStyle/>
          <a:p>
            <a:pPr eaLnBrk="0" hangingPunct="0">
              <a:defRPr/>
            </a:pPr>
            <a:endParaRPr lang="en-US" sz="3000" b="1" cap="small" dirty="0" smtClean="0">
              <a:solidFill>
                <a:srgbClr val="00B050"/>
              </a:solidFill>
              <a:latin typeface="+mj-lt"/>
              <a:ea typeface="+mj-ea"/>
              <a:cs typeface="+mj-cs"/>
            </a:endParaRPr>
          </a:p>
        </p:txBody>
      </p:sp>
      <p:sp>
        <p:nvSpPr>
          <p:cNvPr id="6" name="Content Placeholder 2"/>
          <p:cNvSpPr txBox="1">
            <a:spLocks/>
          </p:cNvSpPr>
          <p:nvPr/>
        </p:nvSpPr>
        <p:spPr bwMode="auto">
          <a:xfrm>
            <a:off x="990600" y="3657600"/>
            <a:ext cx="81534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lang="en-US" sz="2000" b="1" dirty="0" smtClean="0">
              <a:latin typeface="+mn-lt"/>
              <a:cs typeface="+mn-cs"/>
            </a:endParaRPr>
          </a:p>
        </p:txBody>
      </p:sp>
    </p:spTree>
  </p:cSld>
  <p:clrMapOvr>
    <a:masterClrMapping/>
  </p:clrMapOvr>
  <p:transition>
    <p:wheel/>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7772400" cy="8413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cap="small" dirty="0" smtClean="0">
                <a:solidFill>
                  <a:srgbClr val="00B050"/>
                </a:solidFill>
                <a:latin typeface="+mj-lt"/>
                <a:ea typeface="+mj-ea"/>
                <a:cs typeface="+mj-cs"/>
              </a:rPr>
              <a:t/>
            </a:r>
            <a:br>
              <a:rPr lang="en-US" b="1" cap="small" dirty="0" smtClean="0">
                <a:solidFill>
                  <a:srgbClr val="00B050"/>
                </a:solidFill>
                <a:latin typeface="+mj-lt"/>
                <a:ea typeface="+mj-ea"/>
                <a:cs typeface="+mj-cs"/>
              </a:rPr>
            </a:br>
            <a:r>
              <a:rPr lang="en-US" b="1" cap="small" dirty="0" smtClean="0">
                <a:solidFill>
                  <a:schemeClr val="bg1"/>
                </a:solidFill>
                <a:latin typeface="+mj-lt"/>
                <a:ea typeface="+mj-ea"/>
                <a:cs typeface="+mj-cs"/>
              </a:rPr>
              <a:t>Types of Software </a:t>
            </a:r>
            <a:r>
              <a:rPr lang="en-US" b="1" cap="small" dirty="0" smtClean="0">
                <a:solidFill>
                  <a:srgbClr val="00B050"/>
                </a:solidFill>
                <a:latin typeface="+mj-lt"/>
                <a:ea typeface="+mj-ea"/>
                <a:cs typeface="+mj-cs"/>
              </a:rPr>
              <a:t/>
            </a:r>
            <a:br>
              <a:rPr lang="en-US" b="1" cap="small" dirty="0" smtClean="0">
                <a:solidFill>
                  <a:srgbClr val="00B050"/>
                </a:solidFill>
                <a:latin typeface="+mj-lt"/>
                <a:ea typeface="+mj-ea"/>
                <a:cs typeface="+mj-cs"/>
              </a:rPr>
            </a:br>
            <a:endParaRPr lang="en-US" dirty="0"/>
          </a:p>
        </p:txBody>
      </p:sp>
      <p:sp>
        <p:nvSpPr>
          <p:cNvPr id="3" name="Subtitle 2"/>
          <p:cNvSpPr>
            <a:spLocks noGrp="1"/>
          </p:cNvSpPr>
          <p:nvPr>
            <p:ph type="subTitle" idx="1"/>
          </p:nvPr>
        </p:nvSpPr>
        <p:spPr>
          <a:xfrm>
            <a:off x="381000" y="1524000"/>
            <a:ext cx="8077200" cy="4114800"/>
          </a:xfrm>
        </p:spPr>
        <p:txBody>
          <a:bodyPr>
            <a:normAutofit/>
          </a:bodyPr>
          <a:lstStyle/>
          <a:p>
            <a:pPr lvl="0" algn="l" eaLnBrk="0" fontAlgn="base" hangingPunct="0">
              <a:spcBef>
                <a:spcPts val="600"/>
              </a:spcBef>
              <a:spcAft>
                <a:spcPct val="0"/>
              </a:spcAft>
              <a:buClr>
                <a:schemeClr val="accent1"/>
              </a:buClr>
              <a:buSzPct val="70000"/>
              <a:defRPr/>
            </a:pPr>
            <a:r>
              <a:rPr lang="en-US" dirty="0"/>
              <a:t>There are two (2) types of computer software namely</a:t>
            </a:r>
            <a:r>
              <a:rPr lang="en-US" dirty="0" smtClean="0"/>
              <a:t>:</a:t>
            </a:r>
          </a:p>
          <a:p>
            <a:pPr marL="571500" indent="-571500" algn="l" eaLnBrk="0" fontAlgn="base" hangingPunct="0">
              <a:spcBef>
                <a:spcPts val="600"/>
              </a:spcBef>
              <a:spcAft>
                <a:spcPct val="0"/>
              </a:spcAft>
              <a:buClr>
                <a:schemeClr val="accent1"/>
              </a:buClr>
              <a:buSzPct val="70000"/>
              <a:buFont typeface="+mj-lt"/>
              <a:buAutoNum type="romanUcPeriod"/>
              <a:defRPr/>
            </a:pPr>
            <a:r>
              <a:rPr lang="en-US" b="1" dirty="0">
                <a:solidFill>
                  <a:srgbClr val="00B0F0"/>
                </a:solidFill>
              </a:rPr>
              <a:t>System Software</a:t>
            </a:r>
          </a:p>
          <a:p>
            <a:pPr marL="571500" lvl="0" indent="-571500" algn="l" eaLnBrk="0" fontAlgn="base" hangingPunct="0">
              <a:spcBef>
                <a:spcPts val="600"/>
              </a:spcBef>
              <a:spcAft>
                <a:spcPct val="0"/>
              </a:spcAft>
              <a:buClr>
                <a:schemeClr val="accent1"/>
              </a:buClr>
              <a:buSzPct val="70000"/>
              <a:buFont typeface="+mj-lt"/>
              <a:buAutoNum type="romanUcPeriod"/>
              <a:defRPr/>
            </a:pPr>
            <a:endParaRPr lang="en-US" dirty="0" smtClean="0"/>
          </a:p>
          <a:p>
            <a:pPr marL="571500" lvl="0" indent="-571500" algn="l" eaLnBrk="0" fontAlgn="base" hangingPunct="0">
              <a:spcBef>
                <a:spcPts val="600"/>
              </a:spcBef>
              <a:spcAft>
                <a:spcPct val="0"/>
              </a:spcAft>
              <a:buClr>
                <a:schemeClr val="accent1"/>
              </a:buClr>
              <a:buSzPct val="70000"/>
              <a:buFont typeface="+mj-lt"/>
              <a:buAutoNum type="romanUcPeriod"/>
              <a:defRPr/>
            </a:pPr>
            <a:endParaRPr lang="en-US" dirty="0"/>
          </a:p>
          <a:p>
            <a:pPr marL="571500" lvl="0" indent="-571500" algn="l" eaLnBrk="0" fontAlgn="base" hangingPunct="0">
              <a:spcBef>
                <a:spcPts val="600"/>
              </a:spcBef>
              <a:spcAft>
                <a:spcPct val="0"/>
              </a:spcAft>
              <a:buClr>
                <a:schemeClr val="accent1"/>
              </a:buClr>
              <a:buSzPct val="70000"/>
              <a:buFont typeface="+mj-lt"/>
              <a:buAutoNum type="romanUcPeriod"/>
              <a:defRPr/>
            </a:pPr>
            <a:r>
              <a:rPr lang="en-US" b="1" dirty="0">
                <a:solidFill>
                  <a:srgbClr val="00B0F0"/>
                </a:solidFill>
              </a:rPr>
              <a:t>Application </a:t>
            </a:r>
            <a:r>
              <a:rPr lang="en-US" b="1" dirty="0" smtClean="0">
                <a:solidFill>
                  <a:srgbClr val="00B0F0"/>
                </a:solidFill>
              </a:rPr>
              <a:t>Software</a:t>
            </a:r>
          </a:p>
          <a:p>
            <a:pPr marL="457200" lvl="0" indent="-457200" algn="l" eaLnBrk="0" fontAlgn="base" hangingPunct="0">
              <a:spcBef>
                <a:spcPts val="600"/>
              </a:spcBef>
              <a:spcAft>
                <a:spcPct val="0"/>
              </a:spcAft>
              <a:buClr>
                <a:schemeClr val="accent1"/>
              </a:buClr>
              <a:buSzPct val="70000"/>
              <a:defRPr/>
            </a:pPr>
            <a:endParaRPr lang="en-US" b="1" dirty="0"/>
          </a:p>
          <a:p>
            <a:pPr algn="l"/>
            <a:endParaRPr lang="en-US" dirty="0"/>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069975"/>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b="1" cap="small" dirty="0" smtClean="0">
                <a:solidFill>
                  <a:schemeClr val="bg1"/>
                </a:solidFill>
              </a:rPr>
              <a:t>Analogue computer (analog)</a:t>
            </a:r>
            <a:endParaRPr lang="en-US" dirty="0">
              <a:solidFill>
                <a:schemeClr val="bg1"/>
              </a:solidFill>
            </a:endParaRPr>
          </a:p>
        </p:txBody>
      </p:sp>
      <p:sp>
        <p:nvSpPr>
          <p:cNvPr id="3" name="Subtitle 2"/>
          <p:cNvSpPr>
            <a:spLocks noGrp="1"/>
          </p:cNvSpPr>
          <p:nvPr>
            <p:ph type="subTitle" idx="1"/>
          </p:nvPr>
        </p:nvSpPr>
        <p:spPr>
          <a:xfrm>
            <a:off x="457200" y="1752600"/>
            <a:ext cx="8229600" cy="3886200"/>
          </a:xfrm>
        </p:spPr>
        <p:txBody>
          <a:bodyPr>
            <a:normAutofit lnSpcReduction="10000"/>
          </a:bodyPr>
          <a:lstStyle/>
          <a:p>
            <a:pPr algn="l"/>
            <a:r>
              <a:rPr lang="en-US" dirty="0" smtClean="0"/>
              <a:t>Analogue computer uses analogue signals that are represented by a continuous set of varying voltages  in scientific research centers ,hospitals and flight centers.</a:t>
            </a:r>
          </a:p>
          <a:p>
            <a:pPr algn="l"/>
            <a:endParaRPr lang="en-US" dirty="0" smtClean="0"/>
          </a:p>
          <a:p>
            <a:pPr algn="l"/>
            <a:r>
              <a:rPr lang="en-US" dirty="0" smtClean="0"/>
              <a:t>Analogue computer types program arithmetic and logical operations by measuring physical changes i.e. temperatures or pressure.</a:t>
            </a:r>
          </a:p>
          <a:p>
            <a:pPr algn="l"/>
            <a:endParaRPr lang="en-US" dirty="0"/>
          </a:p>
        </p:txBody>
      </p:sp>
    </p:spTree>
  </p:cSld>
  <p:clrMapOvr>
    <a:masterClrMapping/>
  </p:clrMapOvr>
  <p:transition>
    <p:whee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153400" cy="4648200"/>
          </a:xfrm>
        </p:spPr>
        <p:txBody>
          <a:bodyPr>
            <a:normAutofit fontScale="90000"/>
          </a:bodyPr>
          <a:lstStyle/>
          <a:p>
            <a:pPr algn="l"/>
            <a:r>
              <a:rPr lang="en-US" b="1" dirty="0" smtClean="0">
                <a:solidFill>
                  <a:srgbClr val="00B0F0"/>
                </a:solidFill>
              </a:rPr>
              <a:t>System software  </a:t>
            </a:r>
            <a:r>
              <a:rPr lang="en-US" sz="2400" dirty="0" smtClean="0">
                <a:solidFill>
                  <a:schemeClr val="tx1"/>
                </a:solidFill>
              </a:rPr>
              <a:t>also</a:t>
            </a:r>
            <a:r>
              <a:rPr lang="en-US" sz="2400" b="1" dirty="0" smtClean="0">
                <a:solidFill>
                  <a:srgbClr val="7030A0"/>
                </a:solidFill>
              </a:rPr>
              <a:t> </a:t>
            </a:r>
            <a:r>
              <a:rPr lang="en-US" sz="2400" dirty="0" smtClean="0">
                <a:solidFill>
                  <a:schemeClr val="tx1"/>
                </a:solidFill>
              </a:rPr>
              <a:t>known as operating system(o s) the soul of a computer.</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This program controls the affairs of the computer and manage the hardware resources.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E.g.  </a:t>
            </a:r>
            <a:r>
              <a:rPr lang="en-US" sz="2400" b="1" dirty="0" smtClean="0">
                <a:solidFill>
                  <a:srgbClr val="00B0F0"/>
                </a:solidFill>
              </a:rPr>
              <a:t>MS DOS,  Windows, Linux, Apple, Macintosh, OS/2 </a:t>
            </a:r>
            <a:r>
              <a:rPr lang="en-US" sz="2400" b="1" dirty="0" smtClean="0"/>
              <a:t>etc.</a:t>
            </a:r>
            <a:r>
              <a:rPr lang="en-US" sz="2400" dirty="0" smtClean="0">
                <a:solidFill>
                  <a:schemeClr val="tx1"/>
                </a:solidFill>
              </a:rPr>
              <a:t/>
            </a:r>
            <a:br>
              <a:rPr lang="en-US" sz="2400" dirty="0" smtClean="0">
                <a:solidFill>
                  <a:schemeClr val="tx1"/>
                </a:solidFill>
              </a:rPr>
            </a:br>
            <a:r>
              <a:rPr lang="en-US" sz="2400" dirty="0" smtClean="0">
                <a:solidFill>
                  <a:schemeClr val="tx1"/>
                </a:solidFill>
              </a:rPr>
              <a:t>Without this program one can not use the computer.</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Means the operating system have to be installed before the computer can be use, even before the applications.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
        <p:nvSpPr>
          <p:cNvPr id="3" name="TextBox 2"/>
          <p:cNvSpPr txBox="1"/>
          <p:nvPr/>
        </p:nvSpPr>
        <p:spPr>
          <a:xfrm>
            <a:off x="381000" y="381000"/>
            <a:ext cx="80772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3200" b="1" dirty="0" smtClean="0">
                <a:solidFill>
                  <a:schemeClr val="bg1"/>
                </a:solidFill>
              </a:rPr>
              <a:t>System software</a:t>
            </a:r>
            <a:endParaRPr lang="en-US" sz="3200" dirty="0">
              <a:solidFill>
                <a:schemeClr val="bg1"/>
              </a:solidFill>
            </a:endParaRPr>
          </a:p>
        </p:txBody>
      </p:sp>
    </p:spTree>
  </p:cSld>
  <p:clrMapOvr>
    <a:masterClrMapping/>
  </p:clrMapOvr>
  <p:transition>
    <p:wheel/>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28600"/>
            <a:ext cx="82296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0" hangingPunct="0">
              <a:defRPr/>
            </a:pPr>
            <a:r>
              <a:rPr lang="en-US" sz="3000" b="1" cap="small" dirty="0" smtClean="0">
                <a:solidFill>
                  <a:schemeClr val="bg1"/>
                </a:solidFill>
                <a:latin typeface="+mj-lt"/>
                <a:ea typeface="+mj-ea"/>
                <a:cs typeface="+mj-cs"/>
              </a:rPr>
              <a:t>Application Software </a:t>
            </a:r>
            <a:endParaRPr lang="en-US" sz="3000" b="1" cap="small" dirty="0">
              <a:solidFill>
                <a:schemeClr val="bg1"/>
              </a:solidFill>
              <a:latin typeface="+mj-lt"/>
              <a:ea typeface="+mj-ea"/>
              <a:cs typeface="+mj-cs"/>
            </a:endParaRPr>
          </a:p>
        </p:txBody>
      </p:sp>
      <p:sp>
        <p:nvSpPr>
          <p:cNvPr id="4" name="Content Placeholder 2"/>
          <p:cNvSpPr>
            <a:spLocks noGrp="1"/>
          </p:cNvSpPr>
          <p:nvPr>
            <p:ph idx="1"/>
          </p:nvPr>
        </p:nvSpPr>
        <p:spPr>
          <a:xfrm>
            <a:off x="228600" y="1066800"/>
            <a:ext cx="8534400" cy="4495800"/>
          </a:xfrm>
        </p:spPr>
        <p:txBody>
          <a:bodyPr>
            <a:normAutofit lnSpcReduction="10000"/>
          </a:bodyPr>
          <a:lstStyle/>
          <a:p>
            <a:pPr marL="0" indent="0">
              <a:buNone/>
            </a:pPr>
            <a:r>
              <a:rPr lang="en-US" sz="2800" b="1" dirty="0" smtClean="0">
                <a:solidFill>
                  <a:srgbClr val="7030A0"/>
                </a:solidFill>
              </a:rPr>
              <a:t>Application Software </a:t>
            </a:r>
            <a:r>
              <a:rPr lang="en-US" sz="2800" dirty="0" smtClean="0"/>
              <a:t>is a computer software designed to help the user to perform specific tasks. </a:t>
            </a:r>
          </a:p>
          <a:p>
            <a:pPr marL="0" indent="0">
              <a:buNone/>
            </a:pPr>
            <a:endParaRPr lang="en-US" sz="2800" dirty="0" smtClean="0"/>
          </a:p>
          <a:p>
            <a:pPr marL="0" indent="0">
              <a:buNone/>
            </a:pPr>
            <a:r>
              <a:rPr lang="en-US" sz="2800" dirty="0" smtClean="0"/>
              <a:t>Examples include:</a:t>
            </a:r>
          </a:p>
          <a:p>
            <a:pPr marL="514350" indent="-514350">
              <a:buFont typeface="+mj-lt"/>
              <a:buAutoNum type="alphaLcParenR"/>
            </a:pPr>
            <a:r>
              <a:rPr lang="en-US" sz="2800" dirty="0">
                <a:solidFill>
                  <a:srgbClr val="00B0F0"/>
                </a:solidFill>
              </a:rPr>
              <a:t>E</a:t>
            </a:r>
            <a:r>
              <a:rPr lang="en-US" sz="2800" b="1" dirty="0" smtClean="0">
                <a:solidFill>
                  <a:srgbClr val="00B0F0"/>
                </a:solidFill>
              </a:rPr>
              <a:t>nterprise software,</a:t>
            </a:r>
          </a:p>
          <a:p>
            <a:pPr marL="514350" indent="-514350">
              <a:buFont typeface="+mj-lt"/>
              <a:buAutoNum type="alphaLcParenR"/>
            </a:pPr>
            <a:r>
              <a:rPr lang="en-US" sz="2800" b="1" dirty="0" smtClean="0">
                <a:solidFill>
                  <a:srgbClr val="00B0F0"/>
                </a:solidFill>
              </a:rPr>
              <a:t> </a:t>
            </a:r>
            <a:r>
              <a:rPr lang="en-US" sz="2800" b="1" dirty="0">
                <a:solidFill>
                  <a:srgbClr val="00B0F0"/>
                </a:solidFill>
              </a:rPr>
              <a:t>A</a:t>
            </a:r>
            <a:r>
              <a:rPr lang="en-US" sz="2800" b="1" dirty="0" smtClean="0">
                <a:solidFill>
                  <a:srgbClr val="00B0F0"/>
                </a:solidFill>
              </a:rPr>
              <a:t>ccounting software, </a:t>
            </a:r>
          </a:p>
          <a:p>
            <a:pPr marL="514350" indent="-514350">
              <a:buFont typeface="+mj-lt"/>
              <a:buAutoNum type="alphaLcParenR"/>
            </a:pPr>
            <a:r>
              <a:rPr lang="en-US" sz="2800" b="1" dirty="0">
                <a:solidFill>
                  <a:srgbClr val="00B0F0"/>
                </a:solidFill>
              </a:rPr>
              <a:t>O</a:t>
            </a:r>
            <a:r>
              <a:rPr lang="en-US" sz="2800" b="1" dirty="0" smtClean="0">
                <a:solidFill>
                  <a:srgbClr val="00B0F0"/>
                </a:solidFill>
              </a:rPr>
              <a:t>ffice suites, </a:t>
            </a:r>
          </a:p>
          <a:p>
            <a:pPr marL="514350" indent="-514350">
              <a:buFont typeface="+mj-lt"/>
              <a:buAutoNum type="alphaLcParenR"/>
            </a:pPr>
            <a:r>
              <a:rPr lang="en-US" sz="2800" b="1" dirty="0">
                <a:solidFill>
                  <a:srgbClr val="00B0F0"/>
                </a:solidFill>
              </a:rPr>
              <a:t>G</a:t>
            </a:r>
            <a:r>
              <a:rPr lang="en-US" sz="2800" b="1" dirty="0" smtClean="0">
                <a:solidFill>
                  <a:srgbClr val="00B0F0"/>
                </a:solidFill>
              </a:rPr>
              <a:t>raphics software</a:t>
            </a:r>
          </a:p>
          <a:p>
            <a:pPr marL="514350" indent="-514350">
              <a:buFont typeface="+mj-lt"/>
              <a:buAutoNum type="alphaLcParenR"/>
            </a:pPr>
            <a:r>
              <a:rPr lang="en-US" sz="2800" b="1" dirty="0" smtClean="0">
                <a:solidFill>
                  <a:srgbClr val="00B0F0"/>
                </a:solidFill>
              </a:rPr>
              <a:t> </a:t>
            </a:r>
            <a:r>
              <a:rPr lang="en-US" sz="2800" b="1" dirty="0"/>
              <a:t>A</a:t>
            </a:r>
            <a:r>
              <a:rPr lang="en-US" sz="2800" b="1" dirty="0" smtClean="0"/>
              <a:t>nd</a:t>
            </a:r>
            <a:r>
              <a:rPr lang="en-US" sz="2800" b="1" dirty="0" smtClean="0">
                <a:solidFill>
                  <a:srgbClr val="00B0F0"/>
                </a:solidFill>
              </a:rPr>
              <a:t> media player</a:t>
            </a:r>
            <a:r>
              <a:rPr lang="en-US" sz="2800" b="1" dirty="0" smtClean="0"/>
              <a:t>. etc.</a:t>
            </a:r>
            <a:endParaRPr lang="en-US" sz="2800" b="1" dirty="0"/>
          </a:p>
        </p:txBody>
      </p:sp>
      <p:sp>
        <p:nvSpPr>
          <p:cNvPr id="5" name="Title 1"/>
          <p:cNvSpPr txBox="1">
            <a:spLocks/>
          </p:cNvSpPr>
          <p:nvPr/>
        </p:nvSpPr>
        <p:spPr>
          <a:xfrm>
            <a:off x="914400" y="2667000"/>
            <a:ext cx="8229600" cy="609600"/>
          </a:xfrm>
          <a:prstGeom prst="rect">
            <a:avLst/>
          </a:prstGeom>
        </p:spPr>
        <p:txBody>
          <a:bodyPr>
            <a:normAutofit/>
          </a:bodyPr>
          <a:lstStyle/>
          <a:p>
            <a:pPr eaLnBrk="0" hangingPunct="0">
              <a:defRPr/>
            </a:pPr>
            <a:endParaRPr lang="en-US" sz="3000" b="1" cap="small" dirty="0">
              <a:solidFill>
                <a:srgbClr val="00B050"/>
              </a:solidFill>
              <a:latin typeface="+mj-lt"/>
              <a:ea typeface="+mj-ea"/>
              <a:cs typeface="+mj-cs"/>
            </a:endParaRPr>
          </a:p>
        </p:txBody>
      </p:sp>
    </p:spTree>
  </p:cSld>
  <p:clrMapOvr>
    <a:masterClrMapping/>
  </p:clrMapOvr>
  <p:transition>
    <p:whee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76517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cap="small" dirty="0" smtClean="0">
                <a:solidFill>
                  <a:srgbClr val="00B050"/>
                </a:solidFill>
                <a:latin typeface="+mj-lt"/>
                <a:ea typeface="+mj-ea"/>
                <a:cs typeface="+mj-cs"/>
              </a:rPr>
              <a:t/>
            </a:r>
            <a:br>
              <a:rPr lang="en-US" b="1" cap="small" dirty="0" smtClean="0">
                <a:solidFill>
                  <a:srgbClr val="00B050"/>
                </a:solidFill>
                <a:latin typeface="+mj-lt"/>
                <a:ea typeface="+mj-ea"/>
                <a:cs typeface="+mj-cs"/>
              </a:rPr>
            </a:br>
            <a:r>
              <a:rPr lang="en-US" b="1" cap="small" dirty="0" smtClean="0">
                <a:solidFill>
                  <a:schemeClr val="bg1"/>
                </a:solidFill>
                <a:latin typeface="+mj-lt"/>
                <a:ea typeface="+mj-ea"/>
                <a:cs typeface="+mj-cs"/>
              </a:rPr>
              <a:t>Types of Application Software </a:t>
            </a:r>
            <a:r>
              <a:rPr lang="en-US" b="1" cap="small" dirty="0" smtClean="0">
                <a:solidFill>
                  <a:srgbClr val="00B050"/>
                </a:solidFill>
                <a:latin typeface="+mj-lt"/>
                <a:ea typeface="+mj-ea"/>
                <a:cs typeface="+mj-cs"/>
              </a:rPr>
              <a:t/>
            </a:r>
            <a:br>
              <a:rPr lang="en-US" b="1" cap="small" dirty="0" smtClean="0">
                <a:solidFill>
                  <a:srgbClr val="00B050"/>
                </a:solidFill>
                <a:latin typeface="+mj-lt"/>
                <a:ea typeface="+mj-ea"/>
                <a:cs typeface="+mj-cs"/>
              </a:rPr>
            </a:br>
            <a:endParaRPr lang="en-US" dirty="0"/>
          </a:p>
        </p:txBody>
      </p:sp>
      <p:sp>
        <p:nvSpPr>
          <p:cNvPr id="3" name="Subtitle 2"/>
          <p:cNvSpPr>
            <a:spLocks noGrp="1"/>
          </p:cNvSpPr>
          <p:nvPr>
            <p:ph type="subTitle" idx="1"/>
          </p:nvPr>
        </p:nvSpPr>
        <p:spPr>
          <a:xfrm>
            <a:off x="304800" y="1676400"/>
            <a:ext cx="8534400" cy="3962400"/>
          </a:xfrm>
        </p:spPr>
        <p:txBody>
          <a:bodyPr>
            <a:normAutofit fontScale="92500" lnSpcReduction="20000"/>
          </a:bodyPr>
          <a:lstStyle/>
          <a:p>
            <a:pPr lvl="0" algn="l" eaLnBrk="0" fontAlgn="base" hangingPunct="0">
              <a:spcBef>
                <a:spcPts val="600"/>
              </a:spcBef>
              <a:spcAft>
                <a:spcPct val="0"/>
              </a:spcAft>
              <a:buClr>
                <a:schemeClr val="accent1"/>
              </a:buClr>
              <a:buSzPct val="70000"/>
              <a:defRPr/>
            </a:pPr>
            <a:r>
              <a:rPr lang="en-US" dirty="0"/>
              <a:t>There are three (3) types of application software namely:</a:t>
            </a:r>
          </a:p>
          <a:p>
            <a:pPr marL="457200" lvl="0" indent="-457200" algn="l" eaLnBrk="0" fontAlgn="base" hangingPunct="0">
              <a:spcBef>
                <a:spcPts val="600"/>
              </a:spcBef>
              <a:spcAft>
                <a:spcPct val="0"/>
              </a:spcAft>
              <a:buClr>
                <a:schemeClr val="accent1"/>
              </a:buClr>
              <a:buSzPct val="70000"/>
              <a:buFont typeface="+mj-lt"/>
              <a:buAutoNum type="arabicPeriod"/>
              <a:defRPr/>
            </a:pPr>
            <a:r>
              <a:rPr lang="en-US" b="1" dirty="0">
                <a:solidFill>
                  <a:srgbClr val="00B0F0"/>
                </a:solidFill>
              </a:rPr>
              <a:t>End-user software </a:t>
            </a:r>
            <a:r>
              <a:rPr lang="en-US" dirty="0"/>
              <a:t>( can be downloaded from internet freely)</a:t>
            </a:r>
          </a:p>
          <a:p>
            <a:pPr marL="457200" lvl="0" indent="-457200" algn="l" eaLnBrk="0" fontAlgn="base" hangingPunct="0">
              <a:spcBef>
                <a:spcPts val="600"/>
              </a:spcBef>
              <a:spcAft>
                <a:spcPct val="0"/>
              </a:spcAft>
              <a:buClr>
                <a:schemeClr val="accent1"/>
              </a:buClr>
              <a:buSzPct val="70000"/>
              <a:buFont typeface="+mj-lt"/>
              <a:buAutoNum type="arabicPeriod"/>
              <a:defRPr/>
            </a:pPr>
            <a:r>
              <a:rPr lang="en-US" b="1" dirty="0">
                <a:solidFill>
                  <a:srgbClr val="00B0F0"/>
                </a:solidFill>
              </a:rPr>
              <a:t>Packaged software </a:t>
            </a:r>
            <a:r>
              <a:rPr lang="en-US" dirty="0"/>
              <a:t>(created for selling)</a:t>
            </a:r>
          </a:p>
          <a:p>
            <a:pPr marL="457200" lvl="0" indent="-457200" algn="l" eaLnBrk="0" fontAlgn="base" hangingPunct="0">
              <a:spcBef>
                <a:spcPts val="600"/>
              </a:spcBef>
              <a:spcAft>
                <a:spcPct val="0"/>
              </a:spcAft>
              <a:buClr>
                <a:schemeClr val="accent1"/>
              </a:buClr>
              <a:buSzPct val="70000"/>
              <a:buFont typeface="+mj-lt"/>
              <a:buAutoNum type="arabicPeriod"/>
              <a:defRPr/>
            </a:pPr>
            <a:r>
              <a:rPr lang="en-US" b="1" dirty="0">
                <a:solidFill>
                  <a:srgbClr val="00B0F0"/>
                </a:solidFill>
              </a:rPr>
              <a:t>Custom-made software </a:t>
            </a:r>
            <a:r>
              <a:rPr lang="en-US" dirty="0"/>
              <a:t>(designed purposely  for a particular organization)</a:t>
            </a:r>
          </a:p>
          <a:p>
            <a:pPr marL="457200" lvl="0" indent="-457200" algn="l" eaLnBrk="0" fontAlgn="base" hangingPunct="0">
              <a:spcBef>
                <a:spcPts val="600"/>
              </a:spcBef>
              <a:spcAft>
                <a:spcPct val="0"/>
              </a:spcAft>
              <a:buClr>
                <a:schemeClr val="accent1"/>
              </a:buClr>
              <a:buSzPct val="70000"/>
              <a:buFont typeface="+mj-lt"/>
              <a:buAutoNum type="arabicPeriod"/>
              <a:defRPr/>
            </a:pPr>
            <a:r>
              <a:rPr lang="en-US" b="1" dirty="0">
                <a:solidFill>
                  <a:srgbClr val="00B0F0"/>
                </a:solidFill>
              </a:rPr>
              <a:t>Utility software </a:t>
            </a:r>
            <a:r>
              <a:rPr lang="en-US" b="1" dirty="0"/>
              <a:t>for protecting your pc. </a:t>
            </a:r>
            <a:r>
              <a:rPr lang="en-US" b="1" dirty="0" smtClean="0"/>
              <a:t>E.g. Antivirus</a:t>
            </a:r>
            <a:r>
              <a:rPr lang="en-US" b="1" dirty="0"/>
              <a:t>.</a:t>
            </a:r>
          </a:p>
          <a:p>
            <a:endParaRPr lang="en-US" dirty="0"/>
          </a:p>
        </p:txBody>
      </p:sp>
    </p:spTree>
  </p:cSld>
  <p:clrMapOvr>
    <a:masterClrMapping/>
  </p:clrMapOvr>
  <p:transition>
    <p:wheel/>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28600" y="1295400"/>
            <a:ext cx="8610600" cy="4267200"/>
          </a:xfrm>
          <a:prstGeom prst="rect">
            <a:avLst/>
          </a:prstGeom>
          <a:noFill/>
          <a:ln w="9525">
            <a:noFill/>
            <a:miter lim="800000"/>
            <a:headEnd/>
            <a:tailEnd/>
          </a:ln>
        </p:spPr>
        <p:txBody>
          <a:bodyPr/>
          <a:lstStyle/>
          <a:p>
            <a:pPr eaLnBrk="0" hangingPunct="0">
              <a:spcBef>
                <a:spcPts val="600"/>
              </a:spcBef>
              <a:buClr>
                <a:schemeClr val="accent1"/>
              </a:buClr>
              <a:buSzPct val="70000"/>
              <a:buFont typeface="Wingdings" pitchFamily="2" charset="2"/>
              <a:buNone/>
              <a:defRPr/>
            </a:pPr>
            <a:r>
              <a:rPr lang="en-US" sz="2000" dirty="0"/>
              <a:t>An </a:t>
            </a:r>
            <a:r>
              <a:rPr lang="en-US" sz="2000" b="1" dirty="0">
                <a:solidFill>
                  <a:srgbClr val="00B0F0"/>
                </a:solidFill>
              </a:rPr>
              <a:t>operating system</a:t>
            </a:r>
            <a:r>
              <a:rPr lang="en-US" sz="2000" dirty="0">
                <a:solidFill>
                  <a:srgbClr val="00B0F0"/>
                </a:solidFill>
              </a:rPr>
              <a:t> </a:t>
            </a:r>
            <a:r>
              <a:rPr lang="en-US" sz="2000" dirty="0"/>
              <a:t>(</a:t>
            </a:r>
            <a:r>
              <a:rPr lang="en-US" sz="2000" b="1" dirty="0"/>
              <a:t>OS</a:t>
            </a:r>
            <a:r>
              <a:rPr lang="en-US" sz="2000" dirty="0"/>
              <a:t>) is a set of programs that manage </a:t>
            </a:r>
            <a:r>
              <a:rPr lang="en-US" sz="2000" dirty="0" smtClean="0"/>
              <a:t>computer </a:t>
            </a:r>
            <a:r>
              <a:rPr lang="en-US" sz="2000" dirty="0"/>
              <a:t>hardware resources and provide common services for </a:t>
            </a:r>
            <a:r>
              <a:rPr lang="en-US" sz="2000" dirty="0" smtClean="0"/>
              <a:t>application software</a:t>
            </a:r>
            <a:r>
              <a:rPr lang="en-US" sz="2000" dirty="0"/>
              <a:t>. </a:t>
            </a:r>
            <a:endParaRPr lang="en-US" sz="2000" dirty="0" smtClean="0"/>
          </a:p>
          <a:p>
            <a:pPr eaLnBrk="0" hangingPunct="0">
              <a:spcBef>
                <a:spcPts val="600"/>
              </a:spcBef>
              <a:buClr>
                <a:schemeClr val="accent1"/>
              </a:buClr>
              <a:buSzPct val="70000"/>
              <a:buFont typeface="Wingdings" pitchFamily="2" charset="2"/>
              <a:buNone/>
              <a:defRPr/>
            </a:pPr>
            <a:endParaRPr lang="en-US" sz="2000" dirty="0" smtClean="0"/>
          </a:p>
          <a:p>
            <a:pPr eaLnBrk="0" hangingPunct="0">
              <a:spcBef>
                <a:spcPts val="600"/>
              </a:spcBef>
              <a:buClr>
                <a:schemeClr val="accent1"/>
              </a:buClr>
              <a:buSzPct val="70000"/>
              <a:buFont typeface="Wingdings" pitchFamily="2" charset="2"/>
              <a:buNone/>
              <a:defRPr/>
            </a:pPr>
            <a:r>
              <a:rPr lang="en-US" sz="2000" dirty="0" smtClean="0"/>
              <a:t>The </a:t>
            </a:r>
            <a:r>
              <a:rPr lang="en-US" sz="2000" b="1" dirty="0">
                <a:solidFill>
                  <a:srgbClr val="00B0F0"/>
                </a:solidFill>
              </a:rPr>
              <a:t>operating system </a:t>
            </a:r>
            <a:r>
              <a:rPr lang="en-US" sz="2000" dirty="0"/>
              <a:t>is the most important type of </a:t>
            </a:r>
            <a:r>
              <a:rPr lang="en-US" sz="2000" dirty="0" smtClean="0"/>
              <a:t>system</a:t>
            </a:r>
          </a:p>
          <a:p>
            <a:pPr eaLnBrk="0" hangingPunct="0">
              <a:spcBef>
                <a:spcPts val="600"/>
              </a:spcBef>
              <a:buClr>
                <a:schemeClr val="accent1"/>
              </a:buClr>
              <a:buSzPct val="70000"/>
              <a:buFont typeface="Wingdings" pitchFamily="2" charset="2"/>
              <a:buNone/>
              <a:defRPr/>
            </a:pPr>
            <a:r>
              <a:rPr lang="en-US" sz="2000" dirty="0" smtClean="0"/>
              <a:t> </a:t>
            </a:r>
            <a:r>
              <a:rPr lang="en-US" sz="2000" dirty="0"/>
              <a:t>software in a computer system</a:t>
            </a:r>
            <a:r>
              <a:rPr lang="en-US" sz="2000" dirty="0" smtClean="0"/>
              <a:t>.</a:t>
            </a:r>
          </a:p>
          <a:p>
            <a:pPr eaLnBrk="0" hangingPunct="0">
              <a:spcBef>
                <a:spcPts val="600"/>
              </a:spcBef>
              <a:buClr>
                <a:schemeClr val="accent1"/>
              </a:buClr>
              <a:buSzPct val="70000"/>
              <a:buFont typeface="Wingdings" pitchFamily="2" charset="2"/>
              <a:buNone/>
              <a:defRPr/>
            </a:pPr>
            <a:endParaRPr lang="en-US" sz="2000" dirty="0" smtClean="0"/>
          </a:p>
          <a:p>
            <a:pPr eaLnBrk="0" hangingPunct="0">
              <a:spcBef>
                <a:spcPts val="600"/>
              </a:spcBef>
              <a:buClr>
                <a:schemeClr val="accent1"/>
              </a:buClr>
              <a:buSzPct val="70000"/>
              <a:buFont typeface="Wingdings" pitchFamily="2" charset="2"/>
              <a:buNone/>
              <a:defRPr/>
            </a:pPr>
            <a:r>
              <a:rPr lang="en-US" sz="2000" dirty="0" smtClean="0"/>
              <a:t> </a:t>
            </a:r>
            <a:r>
              <a:rPr lang="en-US" sz="2000" dirty="0"/>
              <a:t>A user cannot run an </a:t>
            </a:r>
            <a:r>
              <a:rPr lang="en-US" sz="2000" dirty="0" smtClean="0"/>
              <a:t>application program </a:t>
            </a:r>
            <a:r>
              <a:rPr lang="en-US" sz="2000" dirty="0"/>
              <a:t>on the computer without an operating system, unless </a:t>
            </a:r>
            <a:r>
              <a:rPr lang="en-US" sz="2000" dirty="0" smtClean="0"/>
              <a:t>the application </a:t>
            </a:r>
            <a:r>
              <a:rPr lang="en-US" sz="2000" dirty="0"/>
              <a:t>program is self booting.</a:t>
            </a:r>
            <a:endParaRPr lang="en-US" sz="2000" dirty="0">
              <a:latin typeface="+mn-lt"/>
              <a:cs typeface="+mn-cs"/>
            </a:endParaRPr>
          </a:p>
        </p:txBody>
      </p:sp>
      <p:sp>
        <p:nvSpPr>
          <p:cNvPr id="5" name="TextBox 4"/>
          <p:cNvSpPr txBox="1"/>
          <p:nvPr/>
        </p:nvSpPr>
        <p:spPr>
          <a:xfrm>
            <a:off x="533400" y="381000"/>
            <a:ext cx="80772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b="1" dirty="0" smtClean="0">
                <a:solidFill>
                  <a:schemeClr val="bg1"/>
                </a:solidFill>
              </a:rPr>
              <a:t>operating system</a:t>
            </a:r>
            <a:endParaRPr lang="en-US" sz="4000" dirty="0">
              <a:solidFill>
                <a:schemeClr val="bg1"/>
              </a:solidFill>
            </a:endParaRPr>
          </a:p>
        </p:txBody>
      </p:sp>
    </p:spTree>
  </p:cSld>
  <p:clrMapOvr>
    <a:masterClrMapping/>
  </p:clrMapOvr>
  <p:transition>
    <p:wheel/>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bodyPr>
          <a:lstStyle/>
          <a:p>
            <a:r>
              <a:rPr lang="en-US" sz="8000" dirty="0" smtClean="0"/>
              <a:t>Thank You</a:t>
            </a:r>
            <a:endParaRPr lang="en-US" sz="8000" dirty="0"/>
          </a:p>
        </p:txBody>
      </p:sp>
      <p:sp>
        <p:nvSpPr>
          <p:cNvPr id="5" name="Subtitle 2"/>
          <p:cNvSpPr>
            <a:spLocks noGrp="1"/>
          </p:cNvSpPr>
          <p:nvPr>
            <p:ph type="subTitle" idx="1"/>
          </p:nvPr>
        </p:nvSpPr>
        <p:spPr>
          <a:xfrm>
            <a:off x="1143000" y="3276600"/>
            <a:ext cx="7406640" cy="1752600"/>
          </a:xfrm>
        </p:spPr>
        <p:txBody>
          <a:bodyPr>
            <a:noAutofit/>
          </a:bodyPr>
          <a:lstStyle/>
          <a:p>
            <a:pPr algn="ctr"/>
            <a:endParaRPr lang="en-US" sz="8000" dirty="0"/>
          </a:p>
        </p:txBody>
      </p:sp>
    </p:spTree>
  </p:cSld>
  <p:clrMapOvr>
    <a:masterClrMapping/>
  </p:clrMapOvr>
  <p:transition>
    <p:whee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11360</TotalTime>
  <Words>3515</Words>
  <Application>Microsoft Office PowerPoint</Application>
  <PresentationFormat>On-screen Show (4:3)</PresentationFormat>
  <Paragraphs>505</Paragraphs>
  <Slides>94</Slides>
  <Notes>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PowerPoint Presentation</vt:lpstr>
      <vt:lpstr>PowerPoint Presentation</vt:lpstr>
      <vt:lpstr>Objectives </vt:lpstr>
      <vt:lpstr>Introduction to computer</vt:lpstr>
      <vt:lpstr>A primitive computer   </vt:lpstr>
      <vt:lpstr>MEMORY </vt:lpstr>
      <vt:lpstr>COMPUTER GENERATIONS</vt:lpstr>
      <vt:lpstr>PowerPoint Presentation</vt:lpstr>
      <vt:lpstr>Analogue computer (analog)</vt:lpstr>
      <vt:lpstr>Image of analogue computers</vt:lpstr>
      <vt:lpstr>PowerPoint Presentation</vt:lpstr>
      <vt:lpstr>PowerPoint Presentation</vt:lpstr>
      <vt:lpstr>Digital computer</vt:lpstr>
      <vt:lpstr>Image of a digital computer</vt:lpstr>
      <vt:lpstr>PowerPoint Presentation</vt:lpstr>
      <vt:lpstr> hybrid computer </vt:lpstr>
      <vt:lpstr>hybrid computer hybrid computer</vt:lpstr>
      <vt:lpstr> Classification of Computers </vt:lpstr>
      <vt:lpstr>Supercomputers: </vt:lpstr>
      <vt:lpstr>An example of a supper computer</vt:lpstr>
      <vt:lpstr>Mainframe  computers </vt:lpstr>
      <vt:lpstr>An example of a mainframe computer</vt:lpstr>
      <vt:lpstr>An example of a mainframe computer</vt:lpstr>
      <vt:lpstr>MINI COMPUTER</vt:lpstr>
      <vt:lpstr>An example of a mini computer</vt:lpstr>
      <vt:lpstr>MICRO COMPUTER</vt:lpstr>
      <vt:lpstr>EXAMPLE OF MICRO COMPUTERS</vt:lpstr>
      <vt:lpstr> Basic parts of a computer</vt:lpstr>
      <vt:lpstr>Mouse </vt:lpstr>
      <vt:lpstr>Types of Mouse </vt:lpstr>
      <vt:lpstr>PowerPoint Presentation</vt:lpstr>
      <vt:lpstr>Parts of a mouse</vt:lpstr>
      <vt:lpstr>keyboard</vt:lpstr>
      <vt:lpstr>Parts of a keyboard</vt:lpstr>
      <vt:lpstr>Monitor</vt:lpstr>
      <vt:lpstr>PowerPoint Presentation</vt:lpstr>
      <vt:lpstr>LIQUID CRYSTAL DISPLAY (LCD)</vt:lpstr>
      <vt:lpstr>PowerPoint Presentation</vt:lpstr>
      <vt:lpstr>TYPES OF SYSTEM UNIT</vt:lpstr>
      <vt:lpstr>PowerPoint Presentation</vt:lpstr>
      <vt:lpstr>PowerPoint Presentation</vt:lpstr>
      <vt:lpstr>PowerPoint Presentation</vt:lpstr>
      <vt:lpstr>PowerPoint Presentation</vt:lpstr>
      <vt:lpstr>PowerPoint Presentation</vt:lpstr>
      <vt:lpstr>PowerPoint Presentation</vt:lpstr>
      <vt:lpstr>Parts of a Hard Disk Drive</vt:lpstr>
      <vt:lpstr>PowerPoint Presentation</vt:lpstr>
      <vt:lpstr>PowerPoint Presentation</vt:lpstr>
      <vt:lpstr>PowerPoint Presentation</vt:lpstr>
      <vt:lpstr> Type of Floppy diskette  </vt:lpstr>
      <vt:lpstr>PowerPoint Presentation</vt:lpstr>
      <vt:lpstr>PowerPoint Presentation</vt:lpstr>
      <vt:lpstr>PowerPoint Presentation</vt:lpstr>
      <vt:lpstr>PowerPoint Presentation</vt:lpstr>
      <vt:lpstr> READ ONLY MEMORY (ROM)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Plotter</vt:lpstr>
      <vt:lpstr>Projector </vt:lpstr>
      <vt:lpstr>Sound Speakers</vt:lpstr>
      <vt:lpstr>PowerPoint Presentation</vt:lpstr>
      <vt:lpstr>PowerPoint Presentation</vt:lpstr>
      <vt:lpstr>PowerPoint Presentation</vt:lpstr>
      <vt:lpstr>PowerPoint Presentation</vt:lpstr>
      <vt:lpstr> THE ZIP DISK </vt:lpstr>
      <vt:lpstr>PowerPoint Presentation</vt:lpstr>
      <vt:lpstr>PowerPoint Presentation</vt:lpstr>
      <vt:lpstr>Character User Interface (CUI)</vt:lpstr>
      <vt:lpstr>BOOT</vt:lpstr>
      <vt:lpstr>Types of booting</vt:lpstr>
      <vt:lpstr>process of booting</vt:lpstr>
      <vt:lpstr>Desktop</vt:lpstr>
      <vt:lpstr>Parts of the desktop</vt:lpstr>
      <vt:lpstr>Parts of the desktop</vt:lpstr>
      <vt:lpstr>Window</vt:lpstr>
      <vt:lpstr>PowerPoint Presentation</vt:lpstr>
      <vt:lpstr>PowerPoint Presentation</vt:lpstr>
      <vt:lpstr>PowerPoint Presentation</vt:lpstr>
      <vt:lpstr>Computer wares refers to the physical, internal and living  parts that makes a computer to work.  There are three(3) types of computer wares.  (i) hardware   (ii) software   (iii) live ware </vt:lpstr>
      <vt:lpstr>Hardware – the physical parts of a computer you can see, torch and feel.  e.g. system unit,  monitor, keyboard, mouse. etc.    Software – the internal programs that tell a computer what  to do and how to do it, or runs on hardware.   E.g. operating system (windows xp, Linux, ubuntu, zubuntu, window 7. etc.)  live ware – human beings ( man ,woman, children) that  create and use computers.</vt:lpstr>
      <vt:lpstr>PowerPoint Presentation</vt:lpstr>
      <vt:lpstr> Types of Software  </vt:lpstr>
      <vt:lpstr>System software  also known as operating system(o s) the soul of a computer.  This program controls the affairs of the computer and manage the hardware resources.  E.g.  MS DOS,  Windows, Linux, Apple, Macintosh, OS/2 etc. Without this program one can not use the computer.  Means the operating system have to be installed before the computer can be use, even before the applications.  </vt:lpstr>
      <vt:lpstr>PowerPoint Presentation</vt:lpstr>
      <vt:lpstr> Types of Application Software  </vt:lpstr>
      <vt:lpstr>PowerPoint Presentation</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rlg</dc:title>
  <dc:creator>Isaac</dc:creator>
  <cp:lastModifiedBy>india</cp:lastModifiedBy>
  <cp:revision>1024</cp:revision>
  <dcterms:created xsi:type="dcterms:W3CDTF">2011-03-03T11:49:43Z</dcterms:created>
  <dcterms:modified xsi:type="dcterms:W3CDTF">2016-08-30T14:49:23Z</dcterms:modified>
</cp:coreProperties>
</file>